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Arial Narrow" panose="020B0606020202030204" pitchFamily="34" charset="0"/>
      <p:regular r:id="rId8"/>
      <p:bold r:id="rId9"/>
      <p:italic r:id="rId10"/>
      <p:boldItalic r:id="rId11"/>
    </p:embeddedFont>
    <p:embeddedFont>
      <p:font typeface="Calibri" panose="020F0502020204030204" pitchFamily="34" charset="0"/>
      <p:regular r:id="rId12"/>
      <p:bold r:id="rId13"/>
      <p:italic r:id="rId14"/>
      <p:boldItalic r:id="rId15"/>
    </p:embeddedFont>
    <p:embeddedFont>
      <p:font typeface="Segoe UI" panose="020B0502040204020203" pitchFamily="34" charset="0"/>
      <p:regular r:id="rId16"/>
      <p:bold r:id="rId17"/>
      <p:italic r:id="rId18"/>
      <p:boldItalic r:id="rId19"/>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76213"/>
    <a:srgbClr val="CCCC00"/>
    <a:srgbClr val="008080"/>
    <a:srgbClr val="92D050"/>
    <a:srgbClr val="9ECDD6"/>
    <a:srgbClr val="4AA0B1"/>
    <a:srgbClr val="B8DBE2"/>
    <a:srgbClr val="FF9900"/>
    <a:srgbClr val="FF5050"/>
    <a:srgbClr val="007D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76" autoAdjust="0"/>
    <p:restoredTop sz="78488" autoAdjust="0"/>
  </p:normalViewPr>
  <p:slideViewPr>
    <p:cSldViewPr snapToGrid="0">
      <p:cViewPr>
        <p:scale>
          <a:sx n="50" d="100"/>
          <a:sy n="50" d="100"/>
        </p:scale>
        <p:origin x="174" y="36"/>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pos="3126"/>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theme" Target="theme/theme1.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tero.karhunen@stuk.fi" TargetMode="External"/><Relationship Id="rId13" Type="http://schemas.openxmlformats.org/officeDocument/2006/relationships/image" Target="../media/image5.png"/><Relationship Id="rId18" Type="http://schemas.openxmlformats.org/officeDocument/2006/relationships/image" Target="../media/image10.jpeg"/><Relationship Id="rId3" Type="http://schemas.openxmlformats.org/officeDocument/2006/relationships/oleObject" Target="../embeddings/oleObject1.bin"/><Relationship Id="rId7" Type="http://schemas.openxmlformats.org/officeDocument/2006/relationships/hyperlink" Target="https://www.eu-neris.net/projects.html" TargetMode="External"/><Relationship Id="rId12" Type="http://schemas.openxmlformats.org/officeDocument/2006/relationships/image" Target="../media/image4.png"/><Relationship Id="rId17" Type="http://schemas.openxmlformats.org/officeDocument/2006/relationships/image" Target="../media/image9.png"/><Relationship Id="rId2" Type="http://schemas.openxmlformats.org/officeDocument/2006/relationships/slideLayout" Target="../slideLayouts/slideLayout1.xml"/><Relationship Id="rId16" Type="http://schemas.openxmlformats.org/officeDocument/2006/relationships/image" Target="../media/image8.png"/><Relationship Id="rId1" Type="http://schemas.openxmlformats.org/officeDocument/2006/relationships/vmlDrawing" Target="../drawings/vmlDrawing1.vml"/><Relationship Id="rId6" Type="http://schemas.openxmlformats.org/officeDocument/2006/relationships/hyperlink" Target="http://www.engage-concert.eu/" TargetMode="External"/><Relationship Id="rId11" Type="http://schemas.openxmlformats.org/officeDocument/2006/relationships/image" Target="../media/image3.png"/><Relationship Id="rId5" Type="http://schemas.openxmlformats.org/officeDocument/2006/relationships/hyperlink" Target="https://concert-h2020.eu/" TargetMode="External"/><Relationship Id="rId15" Type="http://schemas.openxmlformats.org/officeDocument/2006/relationships/image" Target="../media/image7.png"/><Relationship Id="rId10" Type="http://schemas.openxmlformats.org/officeDocument/2006/relationships/image" Target="../media/image2.png"/><Relationship Id="rId19" Type="http://schemas.openxmlformats.org/officeDocument/2006/relationships/image" Target="../media/image11.png"/><Relationship Id="rId4" Type="http://schemas.openxmlformats.org/officeDocument/2006/relationships/image" Target="../media/image1.emf"/><Relationship Id="rId9" Type="http://schemas.openxmlformats.org/officeDocument/2006/relationships/hyperlink" Target="mailto:Anna.Nalbandyan-Schwarz@dsa.no" TargetMode="External"/><Relationship Id="rId1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0" name="Objekti 199">
            <a:extLst>
              <a:ext uri="{FF2B5EF4-FFF2-40B4-BE49-F238E27FC236}">
                <a16:creationId xmlns:a16="http://schemas.microsoft.com/office/drawing/2014/main" id="{C02CB938-7610-4DC0-B570-313DC8D822D3}"/>
              </a:ext>
            </a:extLst>
          </p:cNvPr>
          <p:cNvGraphicFramePr>
            <a:graphicFrameLocks noChangeAspect="1"/>
          </p:cNvGraphicFramePr>
          <p:nvPr>
            <p:extLst>
              <p:ext uri="{D42A27DB-BD31-4B8C-83A1-F6EECF244321}">
                <p14:modId xmlns:p14="http://schemas.microsoft.com/office/powerpoint/2010/main" val="618814727"/>
              </p:ext>
            </p:extLst>
          </p:nvPr>
        </p:nvGraphicFramePr>
        <p:xfrm>
          <a:off x="461966" y="1086033"/>
          <a:ext cx="3418435" cy="1453416"/>
        </p:xfrm>
        <a:graphic>
          <a:graphicData uri="http://schemas.openxmlformats.org/presentationml/2006/ole">
            <mc:AlternateContent xmlns:mc="http://schemas.openxmlformats.org/markup-compatibility/2006">
              <mc:Choice xmlns:v="urn:schemas-microsoft-com:vml" Requires="v">
                <p:oleObj spid="_x0000_s1052" name="Acrobat Document" r:id="rId3" imgW="2800332" imgH="1190396" progId="AcroExch.Document.DC">
                  <p:embed/>
                </p:oleObj>
              </mc:Choice>
              <mc:Fallback>
                <p:oleObj name="Acrobat Document" r:id="rId3" imgW="2800332" imgH="1190396" progId="AcroExch.Document.DC">
                  <p:embed/>
                  <p:pic>
                    <p:nvPicPr>
                      <p:cNvPr id="2" name="Objekti 1">
                        <a:extLst>
                          <a:ext uri="{FF2B5EF4-FFF2-40B4-BE49-F238E27FC236}">
                            <a16:creationId xmlns:a16="http://schemas.microsoft.com/office/drawing/2014/main" id="{04D241EF-6514-4DD1-8D72-E0B62FAA89A5}"/>
                          </a:ext>
                        </a:extLst>
                      </p:cNvPr>
                      <p:cNvPicPr/>
                      <p:nvPr/>
                    </p:nvPicPr>
                    <p:blipFill>
                      <a:blip r:embed="rId4"/>
                      <a:stretch>
                        <a:fillRect/>
                      </a:stretch>
                    </p:blipFill>
                    <p:spPr>
                      <a:xfrm>
                        <a:off x="461966" y="1086033"/>
                        <a:ext cx="3418435" cy="1453416"/>
                      </a:xfrm>
                      <a:prstGeom prst="rect">
                        <a:avLst/>
                      </a:prstGeom>
                    </p:spPr>
                  </p:pic>
                </p:oleObj>
              </mc:Fallback>
            </mc:AlternateContent>
          </a:graphicData>
        </a:graphic>
      </p:graphicFrame>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a:latin typeface="Arial" panose="020B0604020202020204" pitchFamily="34" charset="0"/>
                <a:cs typeface="Arial" panose="020B0604020202020204" pitchFamily="34" charset="0"/>
              </a:rPr>
              <a:t>CONCERT Project 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5"/>
              </a:rPr>
              <a:t>https://concert-h2020.eu</a:t>
            </a:r>
            <a:r>
              <a:rPr lang="nl-BE" sz="2000" dirty="0">
                <a:latin typeface="Arial" panose="020B0604020202020204" pitchFamily="34" charset="0"/>
                <a:cs typeface="Arial" panose="020B0604020202020204" pitchFamily="34" charset="0"/>
              </a:rPr>
              <a:t>)</a:t>
            </a:r>
          </a:p>
          <a:p>
            <a:pPr>
              <a:spcBef>
                <a:spcPts val="0"/>
              </a:spcBef>
            </a:pPr>
            <a:r>
              <a:rPr lang="en-GB" sz="2000" b="1" dirty="0">
                <a:latin typeface="Arial" panose="020B0604020202020204" pitchFamily="34" charset="0"/>
                <a:cs typeface="Arial" panose="020B0604020202020204" pitchFamily="34" charset="0"/>
              </a:rPr>
              <a:t>CONFIDENCE Project Website </a:t>
            </a:r>
            <a:r>
              <a:rPr lang="en-US"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6"/>
              </a:rPr>
              <a:t>https://portal.iket.kit.edu/CONFIDENCE//</a:t>
            </a:r>
            <a:r>
              <a:rPr lang="en-US" sz="2000" dirty="0">
                <a:latin typeface="Arial" panose="020B0604020202020204" pitchFamily="34" charset="0"/>
                <a:cs typeface="Arial" panose="020B0604020202020204" pitchFamily="34" charset="0"/>
              </a:rPr>
              <a:t>)</a:t>
            </a:r>
            <a:endParaRPr lang="en-US" sz="2000" b="1" dirty="0">
              <a:latin typeface="Arial" panose="020B0604020202020204" pitchFamily="34" charset="0"/>
              <a:cs typeface="Arial" panose="020B0604020202020204" pitchFamily="34" charset="0"/>
            </a:endParaRPr>
          </a:p>
          <a:p>
            <a:pPr>
              <a:spcBef>
                <a:spcPts val="0"/>
              </a:spcBef>
            </a:pPr>
            <a:r>
              <a:rPr lang="en-US" sz="2000" b="1" dirty="0">
                <a:latin typeface="Arial" panose="020B0604020202020204" pitchFamily="34" charset="0"/>
                <a:cs typeface="Arial" panose="020B0604020202020204" pitchFamily="34" charset="0"/>
              </a:rPr>
              <a:t>NERIS Platform Website (</a:t>
            </a:r>
            <a:r>
              <a:rPr lang="en-US" sz="2000" dirty="0">
                <a:latin typeface="Arial" panose="020B0604020202020204" pitchFamily="34" charset="0"/>
                <a:cs typeface="Arial" panose="020B0604020202020204" pitchFamily="34" charset="0"/>
                <a:hlinkClick r:id="rId7"/>
              </a:rPr>
              <a:t>https://www.eu-neris.net/projects.html</a:t>
            </a:r>
            <a:r>
              <a:rPr lang="en-US" sz="2000" dirty="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643733" y="1159829"/>
            <a:ext cx="14992509" cy="3808412"/>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AU" sz="5000" b="1" dirty="0">
                <a:solidFill>
                  <a:srgbClr val="4AA0B1"/>
                </a:solidFill>
                <a:cs typeface="Segoe UI" pitchFamily="34" charset="0"/>
              </a:rPr>
              <a:t>Optimising monitoring in the early phase to reduce uncertainties in dose assessment</a:t>
            </a:r>
            <a:endParaRPr lang="en-AU" sz="3600" b="1" dirty="0">
              <a:solidFill>
                <a:srgbClr val="4AA0B1"/>
              </a:solidFill>
              <a:cs typeface="Segoe UI" pitchFamily="34" charset="0"/>
            </a:endParaRPr>
          </a:p>
          <a:p>
            <a:pPr fontAlgn="auto">
              <a:lnSpc>
                <a:spcPct val="90000"/>
              </a:lnSpc>
              <a:spcBef>
                <a:spcPts val="0"/>
              </a:spcBef>
              <a:spcAft>
                <a:spcPts val="0"/>
              </a:spcAft>
            </a:pPr>
            <a:r>
              <a:rPr lang="en-AU" sz="2500" b="1" i="1" dirty="0">
                <a:solidFill>
                  <a:srgbClr val="4AA0B1"/>
                </a:solidFill>
                <a:cs typeface="Segoe UI" pitchFamily="34" charset="0"/>
              </a:rPr>
              <a:t>T. Karhunen, M. Bleher, U. </a:t>
            </a:r>
            <a:r>
              <a:rPr lang="en-AU" sz="2500" b="1" i="1" dirty="0" err="1">
                <a:solidFill>
                  <a:srgbClr val="4AA0B1"/>
                </a:solidFill>
                <a:cs typeface="Segoe UI" pitchFamily="34" charset="0"/>
              </a:rPr>
              <a:t>Stöhlker</a:t>
            </a:r>
            <a:r>
              <a:rPr lang="en-AU" sz="2500" b="1" i="1" dirty="0">
                <a:solidFill>
                  <a:srgbClr val="4AA0B1"/>
                </a:solidFill>
                <a:cs typeface="Segoe UI" pitchFamily="34" charset="0"/>
              </a:rPr>
              <a:t>, A. Nalbandyan-Schwarz</a:t>
            </a:r>
          </a:p>
          <a:p>
            <a:pPr fontAlgn="auto">
              <a:lnSpc>
                <a:spcPct val="90000"/>
              </a:lnSpc>
              <a:spcBef>
                <a:spcPts val="0"/>
              </a:spcBef>
              <a:spcAft>
                <a:spcPts val="0"/>
              </a:spcAft>
            </a:pPr>
            <a:r>
              <a:rPr lang="en-AU" sz="2500" i="1" dirty="0">
                <a:solidFill>
                  <a:srgbClr val="4AA0B1"/>
                </a:solidFill>
                <a:cs typeface="Segoe UI" pitchFamily="34" charset="0"/>
              </a:rPr>
              <a:t>STUK (Finland), </a:t>
            </a:r>
            <a:r>
              <a:rPr lang="en-AU" sz="2500" i="1" dirty="0" err="1">
                <a:solidFill>
                  <a:srgbClr val="4AA0B1"/>
                </a:solidFill>
                <a:cs typeface="Segoe UI" pitchFamily="34" charset="0"/>
              </a:rPr>
              <a:t>BfS</a:t>
            </a:r>
            <a:r>
              <a:rPr lang="en-AU" sz="2500" i="1" dirty="0">
                <a:solidFill>
                  <a:srgbClr val="4AA0B1"/>
                </a:solidFill>
                <a:cs typeface="Segoe UI" pitchFamily="34" charset="0"/>
              </a:rPr>
              <a:t> (Germany), DSA (Norway)</a:t>
            </a:r>
          </a:p>
          <a:p>
            <a:pPr fontAlgn="auto">
              <a:lnSpc>
                <a:spcPct val="90000"/>
              </a:lnSpc>
              <a:spcBef>
                <a:spcPts val="0"/>
              </a:spcBef>
              <a:spcAft>
                <a:spcPts val="0"/>
              </a:spcAft>
            </a:pPr>
            <a:r>
              <a:rPr lang="en-AU" sz="2500" b="1" i="1" dirty="0">
                <a:solidFill>
                  <a:srgbClr val="4AA0B1"/>
                </a:solidFill>
                <a:cs typeface="Segoe UI" pitchFamily="34" charset="0"/>
                <a:hlinkClick r:id="rId8"/>
              </a:rPr>
              <a:t>tero.karhunen@stuk.fi</a:t>
            </a:r>
            <a:r>
              <a:rPr lang="en-AU" sz="2500" b="1" i="1" dirty="0">
                <a:solidFill>
                  <a:srgbClr val="4AA0B1"/>
                </a:solidFill>
                <a:cs typeface="Segoe UI" pitchFamily="34" charset="0"/>
              </a:rPr>
              <a:t>; </a:t>
            </a:r>
            <a:r>
              <a:rPr lang="en-US" sz="2500" b="1" u="sng" dirty="0">
                <a:solidFill>
                  <a:schemeClr val="accent1">
                    <a:lumMod val="50000"/>
                  </a:schemeClr>
                </a:solidFill>
                <a:hlinkClick r:id="rId9"/>
              </a:rPr>
              <a:t>Anna.Nalbandyan-Schwarz@dsa.no</a:t>
            </a:r>
            <a:r>
              <a:rPr lang="en-US" sz="2500" b="1" dirty="0">
                <a:solidFill>
                  <a:schemeClr val="accent1">
                    <a:lumMod val="50000"/>
                  </a:schemeClr>
                </a:solidFill>
              </a:rPr>
              <a:t> </a:t>
            </a:r>
            <a:endParaRPr lang="nb-NO" sz="2500" b="1" dirty="0">
              <a:solidFill>
                <a:schemeClr val="accent1">
                  <a:lumMod val="50000"/>
                </a:schemeClr>
              </a:solidFill>
            </a:endParaRPr>
          </a:p>
          <a:p>
            <a:pPr fontAlgn="auto">
              <a:lnSpc>
                <a:spcPct val="90000"/>
              </a:lnSpc>
              <a:spcBef>
                <a:spcPts val="0"/>
              </a:spcBef>
              <a:spcAft>
                <a:spcPts val="0"/>
              </a:spcAft>
            </a:pPr>
            <a:endParaRPr lang="en-US" sz="4600" dirty="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a:solidFill>
                    <a:schemeClr val="accent2"/>
                  </a:solidFill>
                  <a:latin typeface="CenturyGothic-Bold"/>
                </a:rPr>
                <a:t>2</a:t>
              </a:r>
              <a:r>
                <a:rPr lang="es-ES" sz="2000" b="1" i="0" u="none" strike="noStrike" dirty="0">
                  <a:solidFill>
                    <a:schemeClr val="accent2"/>
                  </a:solidFill>
                  <a:latin typeface="CenturyGothic-Bold"/>
                </a:rPr>
                <a:t> - 5</a:t>
              </a:r>
              <a:r>
                <a:rPr lang="es-ES" sz="2000" b="1" i="0" u="none" strike="noStrike" baseline="0" dirty="0">
                  <a:solidFill>
                    <a:schemeClr val="accent2"/>
                  </a:solidFill>
                  <a:latin typeface="CenturyGothic-Bold"/>
                </a:rPr>
                <a:t> </a:t>
              </a:r>
              <a:r>
                <a:rPr lang="es-ES" sz="2000" b="1" i="0" u="none" strike="noStrike" baseline="0" dirty="0" err="1">
                  <a:solidFill>
                    <a:schemeClr val="accent2"/>
                  </a:solidFill>
                  <a:latin typeface="CenturyGothic-Bold"/>
                </a:rPr>
                <a:t>December</a:t>
              </a:r>
              <a:r>
                <a:rPr lang="es-ES" sz="2000" b="1" i="0" u="none" strike="noStrike" baseline="0" dirty="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a:solidFill>
                  <a:schemeClr val="accent2"/>
                </a:solidFill>
                <a:latin typeface="CenturyGothic-Bold"/>
              </a:endParaRPr>
            </a:p>
            <a:p>
              <a:pPr algn="r"/>
              <a:r>
                <a:rPr lang="es-ES" sz="1400" b="1" dirty="0">
                  <a:solidFill>
                    <a:schemeClr val="accent2"/>
                  </a:solidFill>
                  <a:latin typeface="CenturyGothic-Bold"/>
                </a:rPr>
                <a:t>Bratislava,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Workshop</a:t>
              </a:r>
            </a:p>
            <a:p>
              <a:pPr algn="r"/>
              <a:r>
                <a:rPr lang="en-GB" sz="2400" b="1" dirty="0">
                  <a:solidFill>
                    <a:schemeClr val="accent2"/>
                  </a:solidFill>
                  <a:latin typeface="CenturyGothic-Bold"/>
                </a:rPr>
                <a:t>“</a:t>
              </a:r>
              <a:r>
                <a:rPr lang="en-US" sz="2400" b="1" dirty="0">
                  <a:solidFill>
                    <a:schemeClr val="accent2"/>
                  </a:solidFill>
                  <a:latin typeface="CenturyGothic-Bold"/>
                </a:rPr>
                <a:t>Coping with uncertainties for improved modelling and decision making in nuclear emergencies</a:t>
              </a:r>
              <a:r>
                <a:rPr lang="en-GB" sz="2400" b="1" i="0" u="none" strike="noStrike" baseline="0" dirty="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1200785" y="5903249"/>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554480" y="5979510"/>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Introduction</a:t>
            </a:r>
          </a:p>
        </p:txBody>
      </p:sp>
      <p:sp>
        <p:nvSpPr>
          <p:cNvPr id="39" name="Rectangle 495"/>
          <p:cNvSpPr/>
          <p:nvPr/>
        </p:nvSpPr>
        <p:spPr bwMode="auto">
          <a:xfrm>
            <a:off x="1258888" y="9883775"/>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516380" y="9914295"/>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Objectives</a:t>
            </a:r>
          </a:p>
        </p:txBody>
      </p:sp>
      <p:sp>
        <p:nvSpPr>
          <p:cNvPr id="41" name="Rectangle 498"/>
          <p:cNvSpPr/>
          <p:nvPr/>
        </p:nvSpPr>
        <p:spPr bwMode="auto">
          <a:xfrm>
            <a:off x="1308100" y="13788421"/>
            <a:ext cx="27720925" cy="7468818"/>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2" name="Text Box 12"/>
          <p:cNvSpPr txBox="1">
            <a:spLocks noChangeArrowheads="1"/>
          </p:cNvSpPr>
          <p:nvPr/>
        </p:nvSpPr>
        <p:spPr bwMode="auto">
          <a:xfrm>
            <a:off x="1528946" y="13839508"/>
            <a:ext cx="838517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Materials and methods</a:t>
            </a:r>
            <a:endParaRPr lang="en-US" sz="3000" dirty="0">
              <a:solidFill>
                <a:srgbClr val="4AA0B1"/>
              </a:solidFill>
              <a:latin typeface="+mj-lt"/>
              <a:cs typeface="Segoe UI" pitchFamily="34" charset="0"/>
            </a:endParaRPr>
          </a:p>
        </p:txBody>
      </p:sp>
      <p:sp>
        <p:nvSpPr>
          <p:cNvPr id="43" name="Rectangle 500"/>
          <p:cNvSpPr/>
          <p:nvPr/>
        </p:nvSpPr>
        <p:spPr bwMode="auto">
          <a:xfrm>
            <a:off x="1308100" y="21588076"/>
            <a:ext cx="27681237" cy="9563437"/>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4" name="Rectangle 502"/>
          <p:cNvSpPr/>
          <p:nvPr/>
        </p:nvSpPr>
        <p:spPr bwMode="auto">
          <a:xfrm>
            <a:off x="1258888" y="31528929"/>
            <a:ext cx="27720925" cy="3916771"/>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5" name="Text Box 12"/>
          <p:cNvSpPr txBox="1">
            <a:spLocks noChangeArrowheads="1"/>
          </p:cNvSpPr>
          <p:nvPr/>
        </p:nvSpPr>
        <p:spPr bwMode="auto">
          <a:xfrm>
            <a:off x="1488242" y="31582945"/>
            <a:ext cx="2652953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Discussion</a:t>
            </a:r>
          </a:p>
        </p:txBody>
      </p:sp>
      <p:sp>
        <p:nvSpPr>
          <p:cNvPr id="46" name="Rectangle 504"/>
          <p:cNvSpPr/>
          <p:nvPr/>
        </p:nvSpPr>
        <p:spPr bwMode="auto">
          <a:xfrm>
            <a:off x="1258888" y="35806063"/>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476375" y="35846703"/>
            <a:ext cx="2656287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Conclusion</a:t>
            </a:r>
            <a:endParaRPr lang="en-US" sz="3000" dirty="0">
              <a:solidFill>
                <a:srgbClr val="4AA0B1"/>
              </a:solidFill>
              <a:latin typeface="+mj-lt"/>
              <a:cs typeface="Segoe UI" panose="020B0502040204020203" pitchFamily="34" charset="0"/>
            </a:endParaRPr>
          </a:p>
        </p:txBody>
      </p:sp>
      <p:sp>
        <p:nvSpPr>
          <p:cNvPr id="54" name="Text Box 12"/>
          <p:cNvSpPr txBox="1">
            <a:spLocks noChangeArrowheads="1"/>
          </p:cNvSpPr>
          <p:nvPr/>
        </p:nvSpPr>
        <p:spPr bwMode="auto">
          <a:xfrm>
            <a:off x="1538128" y="21643416"/>
            <a:ext cx="2656363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a:solidFill>
                  <a:srgbClr val="4AA0B1"/>
                </a:solidFill>
                <a:latin typeface="+mj-lt"/>
                <a:cs typeface="Segoe UI" pitchFamily="34" charset="0"/>
              </a:rPr>
              <a:t>Results</a:t>
            </a:r>
          </a:p>
        </p:txBody>
      </p:sp>
      <p:sp>
        <p:nvSpPr>
          <p:cNvPr id="62" name="Text Box 12"/>
          <p:cNvSpPr txBox="1">
            <a:spLocks noChangeArrowheads="1"/>
          </p:cNvSpPr>
          <p:nvPr/>
        </p:nvSpPr>
        <p:spPr bwMode="auto">
          <a:xfrm>
            <a:off x="1596390" y="6858153"/>
            <a:ext cx="27249120" cy="2379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dirty="0">
                <a:latin typeface="+mn-lt"/>
                <a:cs typeface="Segoe UI" pitchFamily="34" charset="0"/>
              </a:rPr>
              <a:t>Response to nuclear and radiological emergencies requires decision making in situations with relevant uncertainties.</a:t>
            </a:r>
          </a:p>
          <a:p>
            <a:pPr algn="just" eaLnBrk="1" hangingPunct="1"/>
            <a:endParaRPr lang="en-AU" sz="3000" dirty="0">
              <a:latin typeface="+mn-lt"/>
              <a:cs typeface="Segoe UI" pitchFamily="34" charset="0"/>
            </a:endParaRPr>
          </a:p>
          <a:p>
            <a:pPr algn="just" eaLnBrk="1" hangingPunct="1"/>
            <a:r>
              <a:rPr lang="en-AU" sz="3000" dirty="0">
                <a:latin typeface="+mn-lt"/>
                <a:cs typeface="Segoe UI" pitchFamily="34" charset="0"/>
              </a:rPr>
              <a:t>Work Package 2 focuses on reduction of uncertainties in dose assessment for the population.</a:t>
            </a:r>
          </a:p>
          <a:p>
            <a:pPr algn="just" eaLnBrk="1" hangingPunct="1"/>
            <a:endParaRPr lang="en-AU" sz="3000" dirty="0">
              <a:latin typeface="+mn-lt"/>
              <a:cs typeface="Segoe UI" pitchFamily="34" charset="0"/>
            </a:endParaRPr>
          </a:p>
          <a:p>
            <a:pPr algn="just" eaLnBrk="1" hangingPunct="1"/>
            <a:r>
              <a:rPr lang="en-AU" sz="3000" dirty="0">
                <a:latin typeface="+mn-lt"/>
                <a:cs typeface="Segoe UI" pitchFamily="34" charset="0"/>
              </a:rPr>
              <a:t>Task 2.1 discusses reduction of uncertainties in exposure assessment based on environmental monitoring data.</a:t>
            </a:r>
          </a:p>
        </p:txBody>
      </p:sp>
      <p:sp>
        <p:nvSpPr>
          <p:cNvPr id="63" name="Text Box 12"/>
          <p:cNvSpPr txBox="1">
            <a:spLocks noChangeArrowheads="1"/>
          </p:cNvSpPr>
          <p:nvPr/>
        </p:nvSpPr>
        <p:spPr bwMode="auto">
          <a:xfrm>
            <a:off x="1806135" y="10310460"/>
            <a:ext cx="27249120" cy="2841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dirty="0">
                <a:latin typeface="+mn-lt"/>
                <a:cs typeface="Segoe UI" pitchFamily="34" charset="0"/>
              </a:rPr>
              <a:t>                                                                     -  Overview on </a:t>
            </a:r>
            <a:r>
              <a:rPr lang="en-AU" sz="3000" b="1" dirty="0">
                <a:latin typeface="+mn-lt"/>
                <a:cs typeface="Segoe UI" pitchFamily="34" charset="0"/>
              </a:rPr>
              <a:t>measurement</a:t>
            </a:r>
            <a:r>
              <a:rPr lang="en-AU" sz="3000" dirty="0">
                <a:latin typeface="+mn-lt"/>
                <a:cs typeface="Segoe UI" pitchFamily="34" charset="0"/>
              </a:rPr>
              <a:t> </a:t>
            </a:r>
            <a:r>
              <a:rPr lang="en-AU" sz="3000" b="1" dirty="0">
                <a:latin typeface="+mn-lt"/>
                <a:cs typeface="Segoe UI" pitchFamily="34" charset="0"/>
              </a:rPr>
              <a:t>uncertainties of stationary</a:t>
            </a:r>
            <a:r>
              <a:rPr lang="en-AU" sz="3000" dirty="0">
                <a:latin typeface="+mn-lt"/>
                <a:cs typeface="Segoe UI" pitchFamily="34" charset="0"/>
              </a:rPr>
              <a:t> and </a:t>
            </a:r>
            <a:r>
              <a:rPr lang="en-AU" sz="3000" b="1" dirty="0">
                <a:latin typeface="+mn-lt"/>
                <a:cs typeface="Segoe UI" pitchFamily="34" charset="0"/>
              </a:rPr>
              <a:t>mobile monitoring </a:t>
            </a:r>
          </a:p>
          <a:p>
            <a:pPr algn="just" eaLnBrk="1" hangingPunct="1"/>
            <a:r>
              <a:rPr lang="en-AU" sz="3000" dirty="0">
                <a:latin typeface="+mn-lt"/>
                <a:cs typeface="Segoe UI" pitchFamily="34" charset="0"/>
              </a:rPr>
              <a:t>	</a:t>
            </a:r>
            <a:r>
              <a:rPr lang="en-AU" sz="3000" b="1" dirty="0">
                <a:latin typeface="+mn-lt"/>
                <a:cs typeface="Segoe UI" pitchFamily="34" charset="0"/>
              </a:rPr>
              <a:t>                       systems </a:t>
            </a:r>
            <a:r>
              <a:rPr lang="en-AU" sz="3000" dirty="0">
                <a:latin typeface="+mn-lt"/>
                <a:cs typeface="Segoe UI" pitchFamily="34" charset="0"/>
              </a:rPr>
              <a:t>along with the related challenges;</a:t>
            </a:r>
          </a:p>
          <a:p>
            <a:pPr algn="just" eaLnBrk="1" hangingPunct="1"/>
            <a:endParaRPr lang="en-AU" sz="3000" dirty="0">
              <a:latin typeface="+mn-lt"/>
              <a:cs typeface="Segoe UI" pitchFamily="34" charset="0"/>
            </a:endParaRPr>
          </a:p>
          <a:p>
            <a:pPr algn="just" eaLnBrk="1" hangingPunct="1"/>
            <a:r>
              <a:rPr lang="en-AU" sz="3000" dirty="0">
                <a:latin typeface="+mn-lt"/>
                <a:cs typeface="Segoe UI" pitchFamily="34" charset="0"/>
              </a:rPr>
              <a:t>	                   -   Development of a</a:t>
            </a:r>
            <a:r>
              <a:rPr lang="en-AU" sz="3000" b="1" dirty="0">
                <a:latin typeface="+mn-lt"/>
                <a:cs typeface="Segoe UI" pitchFamily="34" charset="0"/>
              </a:rPr>
              <a:t> monitoring strategy </a:t>
            </a:r>
            <a:r>
              <a:rPr lang="en-AU" sz="3000" dirty="0">
                <a:latin typeface="+mn-lt"/>
                <a:cs typeface="Segoe UI" pitchFamily="34" charset="0"/>
              </a:rPr>
              <a:t>for</a:t>
            </a:r>
            <a:r>
              <a:rPr lang="en-AU" sz="3000" b="1" dirty="0">
                <a:latin typeface="+mn-lt"/>
                <a:cs typeface="Segoe UI" pitchFamily="34" charset="0"/>
              </a:rPr>
              <a:t> </a:t>
            </a:r>
            <a:r>
              <a:rPr lang="en-AU" sz="3000" dirty="0">
                <a:latin typeface="+mn-lt"/>
                <a:cs typeface="Segoe UI" pitchFamily="34" charset="0"/>
              </a:rPr>
              <a:t>reduction of measurements’ uncertainties in </a:t>
            </a:r>
          </a:p>
          <a:p>
            <a:pPr algn="just" eaLnBrk="1" hangingPunct="1"/>
            <a:r>
              <a:rPr lang="en-AU" sz="3000" dirty="0">
                <a:latin typeface="+mn-lt"/>
                <a:cs typeface="Segoe UI" pitchFamily="34" charset="0"/>
              </a:rPr>
              <a:t>                                                                        environmental monitoring data and more accurate input to the prognostic models in order</a:t>
            </a:r>
          </a:p>
          <a:p>
            <a:pPr algn="just" eaLnBrk="1" hangingPunct="1"/>
            <a:r>
              <a:rPr lang="en-AU" sz="3000" dirty="0">
                <a:latin typeface="+mn-lt"/>
                <a:cs typeface="Segoe UI" pitchFamily="34" charset="0"/>
              </a:rPr>
              <a:t>                                                                        to </a:t>
            </a:r>
            <a:r>
              <a:rPr lang="en-AU" sz="3000" b="1" dirty="0">
                <a:latin typeface="+mn-lt"/>
                <a:cs typeface="Segoe UI" pitchFamily="34" charset="0"/>
              </a:rPr>
              <a:t>optimise</a:t>
            </a:r>
            <a:r>
              <a:rPr lang="en-AU" sz="3000" dirty="0">
                <a:latin typeface="+mn-lt"/>
                <a:cs typeface="Segoe UI" pitchFamily="34" charset="0"/>
              </a:rPr>
              <a:t> </a:t>
            </a:r>
            <a:r>
              <a:rPr lang="en-AU" sz="3000" b="1" dirty="0">
                <a:latin typeface="+mn-lt"/>
                <a:cs typeface="Segoe UI" pitchFamily="34" charset="0"/>
              </a:rPr>
              <a:t>assessment of doses </a:t>
            </a:r>
            <a:r>
              <a:rPr lang="en-AU" sz="3000" dirty="0">
                <a:latin typeface="+mn-lt"/>
                <a:cs typeface="Segoe UI" pitchFamily="34" charset="0"/>
              </a:rPr>
              <a:t>to population and environment</a:t>
            </a:r>
            <a:r>
              <a:rPr lang="en-AU" sz="3000" b="1" dirty="0">
                <a:latin typeface="+mn-lt"/>
                <a:cs typeface="Segoe UI" pitchFamily="34" charset="0"/>
              </a:rPr>
              <a:t> in early phase.</a:t>
            </a:r>
          </a:p>
        </p:txBody>
      </p:sp>
      <p:sp>
        <p:nvSpPr>
          <p:cNvPr id="64" name="Text Box 12"/>
          <p:cNvSpPr txBox="1">
            <a:spLocks noChangeArrowheads="1"/>
          </p:cNvSpPr>
          <p:nvPr/>
        </p:nvSpPr>
        <p:spPr bwMode="auto">
          <a:xfrm>
            <a:off x="1577340" y="14727270"/>
            <a:ext cx="27249120" cy="6996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lvl="0" algn="just" defTabSz="914400" eaLnBrk="1" hangingPunct="1"/>
            <a:r>
              <a:rPr lang="en-AU" sz="3000" dirty="0">
                <a:solidFill>
                  <a:prstClr val="black"/>
                </a:solidFill>
                <a:latin typeface="Calibri"/>
                <a:cs typeface="Segoe UI" pitchFamily="34" charset="0"/>
              </a:rPr>
              <a:t>Monitoring strategies of four European countries (Germany, Finland, Norway and France) were compared for common aspects.</a:t>
            </a:r>
          </a:p>
          <a:p>
            <a:pPr algn="just" eaLnBrk="1" hangingPunct="1"/>
            <a:endParaRPr lang="en-AU" sz="3000" dirty="0">
              <a:latin typeface="+mn-lt"/>
              <a:cs typeface="Segoe UI" pitchFamily="34" charset="0"/>
            </a:endParaRPr>
          </a:p>
          <a:p>
            <a:pPr algn="just" eaLnBrk="1" hangingPunct="1"/>
            <a:r>
              <a:rPr lang="en-AU" sz="3000" dirty="0">
                <a:latin typeface="+mn-lt"/>
                <a:cs typeface="Segoe UI" pitchFamily="34" charset="0"/>
              </a:rPr>
              <a:t>Monitored quantities and methods of stationary monitoring networks are assessed, including their uncertainties and suitability for use in an emergency situation.</a:t>
            </a:r>
          </a:p>
          <a:p>
            <a:pPr algn="just" eaLnBrk="1" hangingPunct="1"/>
            <a:endParaRPr lang="en-AU" sz="3000" dirty="0">
              <a:latin typeface="+mn-lt"/>
              <a:cs typeface="Segoe UI" pitchFamily="34" charset="0"/>
            </a:endParaRPr>
          </a:p>
          <a:p>
            <a:pPr algn="just" eaLnBrk="1" hangingPunct="1"/>
            <a:endParaRPr lang="en-AU" sz="3000" dirty="0">
              <a:latin typeface="+mn-lt"/>
              <a:cs typeface="Segoe UI" pitchFamily="34" charset="0"/>
            </a:endParaRPr>
          </a:p>
          <a:p>
            <a:pPr algn="just" eaLnBrk="1" hangingPunct="1"/>
            <a:endParaRPr lang="en-AU" sz="3000" dirty="0">
              <a:latin typeface="+mn-lt"/>
              <a:cs typeface="Segoe UI" pitchFamily="34" charset="0"/>
            </a:endParaRPr>
          </a:p>
          <a:p>
            <a:pPr algn="just" eaLnBrk="1" hangingPunct="1"/>
            <a:endParaRPr lang="en-AU" sz="3000" dirty="0">
              <a:latin typeface="+mn-lt"/>
              <a:cs typeface="Segoe UI" pitchFamily="34" charset="0"/>
            </a:endParaRPr>
          </a:p>
          <a:p>
            <a:pPr algn="just" eaLnBrk="1" hangingPunct="1"/>
            <a:endParaRPr lang="en-AU" sz="3000" dirty="0">
              <a:latin typeface="+mn-lt"/>
              <a:cs typeface="Segoe UI" pitchFamily="34" charset="0"/>
            </a:endParaRPr>
          </a:p>
          <a:p>
            <a:pPr algn="just" eaLnBrk="1" hangingPunct="1"/>
            <a:r>
              <a:rPr lang="en-AU" sz="3000" dirty="0">
                <a:latin typeface="+mn-lt"/>
                <a:cs typeface="Segoe UI" pitchFamily="34" charset="0"/>
              </a:rPr>
              <a:t>Capabilities of mobile measurements by airborne, </a:t>
            </a:r>
            <a:r>
              <a:rPr lang="en-AU" sz="3000" dirty="0" err="1">
                <a:latin typeface="+mn-lt"/>
                <a:cs typeface="Segoe UI" pitchFamily="34" charset="0"/>
              </a:rPr>
              <a:t>carborne</a:t>
            </a:r>
            <a:r>
              <a:rPr lang="en-AU" sz="3000" dirty="0">
                <a:latin typeface="+mn-lt"/>
                <a:cs typeface="Segoe UI" pitchFamily="34" charset="0"/>
              </a:rPr>
              <a:t> and portable systems are considered, including their uncertainties.</a:t>
            </a:r>
          </a:p>
          <a:p>
            <a:pPr algn="just" eaLnBrk="1" hangingPunct="1"/>
            <a:endParaRPr lang="en-AU" sz="3000" dirty="0">
              <a:latin typeface="+mn-lt"/>
              <a:cs typeface="Segoe UI" pitchFamily="34" charset="0"/>
            </a:endParaRPr>
          </a:p>
          <a:p>
            <a:pPr algn="just" eaLnBrk="1" hangingPunct="1"/>
            <a:endParaRPr lang="en-AU" sz="3000" dirty="0">
              <a:latin typeface="+mn-lt"/>
              <a:cs typeface="Segoe UI" pitchFamily="34" charset="0"/>
            </a:endParaRPr>
          </a:p>
          <a:p>
            <a:pPr algn="just" eaLnBrk="1" hangingPunct="1"/>
            <a:endParaRPr lang="en-AU" sz="3000" dirty="0">
              <a:latin typeface="+mn-lt"/>
              <a:cs typeface="Segoe UI" pitchFamily="34" charset="0"/>
            </a:endParaRPr>
          </a:p>
          <a:p>
            <a:pPr algn="just" eaLnBrk="1" hangingPunct="1"/>
            <a:endParaRPr lang="en-AU" sz="3000" dirty="0">
              <a:latin typeface="+mn-lt"/>
              <a:cs typeface="Segoe UI" pitchFamily="34" charset="0"/>
            </a:endParaRPr>
          </a:p>
          <a:p>
            <a:pPr algn="just" eaLnBrk="1" hangingPunct="1"/>
            <a:endParaRPr lang="en-AU" sz="3000" dirty="0">
              <a:latin typeface="+mn-lt"/>
              <a:cs typeface="Segoe UI" pitchFamily="34" charset="0"/>
            </a:endParaRPr>
          </a:p>
          <a:p>
            <a:pPr algn="just" eaLnBrk="1" hangingPunct="1"/>
            <a:endParaRPr lang="en-AU" sz="3000" dirty="0">
              <a:latin typeface="+mn-lt"/>
              <a:cs typeface="Segoe UI" pitchFamily="34" charset="0"/>
            </a:endParaRPr>
          </a:p>
        </p:txBody>
      </p:sp>
      <p:sp>
        <p:nvSpPr>
          <p:cNvPr id="65" name="Text Box 12"/>
          <p:cNvSpPr txBox="1">
            <a:spLocks noChangeArrowheads="1"/>
          </p:cNvSpPr>
          <p:nvPr/>
        </p:nvSpPr>
        <p:spPr bwMode="auto">
          <a:xfrm>
            <a:off x="1672590" y="22709220"/>
            <a:ext cx="27249120" cy="533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dirty="0">
                <a:latin typeface="+mn-lt"/>
                <a:cs typeface="Segoe UI" pitchFamily="34" charset="0"/>
              </a:rPr>
              <a:t>The basic scheme of utilizing measurement data for dose assessment</a:t>
            </a:r>
          </a:p>
        </p:txBody>
      </p:sp>
      <p:sp>
        <p:nvSpPr>
          <p:cNvPr id="66" name="Text Box 12"/>
          <p:cNvSpPr txBox="1">
            <a:spLocks noChangeArrowheads="1"/>
          </p:cNvSpPr>
          <p:nvPr/>
        </p:nvSpPr>
        <p:spPr bwMode="auto">
          <a:xfrm>
            <a:off x="1596390" y="32577120"/>
            <a:ext cx="27249120" cy="2379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dirty="0">
                <a:latin typeface="+mn-lt"/>
                <a:cs typeface="Segoe UI" pitchFamily="34" charset="0"/>
              </a:rPr>
              <a:t>Monitoring strategies are designed to answer the information needs for decision making in a nuclear or radiological emergency. The effective implementation of a monitoring strategy for a given scenario requires that the methods and equipment are sufficiently characterized along with their uncertainties.</a:t>
            </a:r>
          </a:p>
          <a:p>
            <a:pPr algn="just" eaLnBrk="1" hangingPunct="1"/>
            <a:endParaRPr lang="en-AU" sz="3000" dirty="0">
              <a:latin typeface="+mn-lt"/>
              <a:cs typeface="Segoe UI" pitchFamily="34" charset="0"/>
            </a:endParaRPr>
          </a:p>
          <a:p>
            <a:pPr algn="just" eaLnBrk="1" hangingPunct="1"/>
            <a:r>
              <a:rPr lang="en-AU" sz="3000" dirty="0">
                <a:latin typeface="+mn-lt"/>
                <a:cs typeface="Segoe UI" pitchFamily="34" charset="0"/>
              </a:rPr>
              <a:t>Besides uncertainties mentioned above, there are still more factors to consider regarding the environmental monitoring methods, e.g. the delays caused by sample transport and counting or the types of radioactivity that can be detected with given methods. Another important aspect is the adequate training  and expertise of a mobile team.</a:t>
            </a:r>
          </a:p>
        </p:txBody>
      </p:sp>
      <p:sp>
        <p:nvSpPr>
          <p:cNvPr id="67" name="Text Box 12"/>
          <p:cNvSpPr txBox="1">
            <a:spLocks noChangeArrowheads="1"/>
          </p:cNvSpPr>
          <p:nvPr/>
        </p:nvSpPr>
        <p:spPr bwMode="auto">
          <a:xfrm>
            <a:off x="1577340" y="36651392"/>
            <a:ext cx="27249120" cy="2379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dirty="0">
                <a:latin typeface="+mn-lt"/>
                <a:cs typeface="Segoe UI" pitchFamily="34" charset="0"/>
              </a:rPr>
              <a:t>Measurement data from environmental monitoring can be used to reduce the uncertainties of dose assessment in the early phase. The key idea is the combination of the monitoring data with prognostic models in a decision support / emergency management system. The necessary techniques have to be implemented, incorporated into a measurement strategy and practiced in exercises. The necessary monitoring networks have to be properly designed and characterized, with quality assurance methods in place to guarantee the quality of the monitoring data. Mobile monitoring teams should be used to complement the stationary monitoring networks and models in areas where uncertainty of dose to population is high.</a:t>
            </a:r>
          </a:p>
        </p:txBody>
      </p:sp>
      <p:pic>
        <p:nvPicPr>
          <p:cNvPr id="32" name="Imagen 4"/>
          <p:cNvPicPr/>
          <p:nvPr/>
        </p:nvPicPr>
        <p:blipFill>
          <a:blip r:embed="rId11">
            <a:extLst>
              <a:ext uri="{28A0092B-C50C-407E-A947-70E740481C1C}">
                <a14:useLocalDpi xmlns:a14="http://schemas.microsoft.com/office/drawing/2010/main" val="0"/>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12">
            <a:extLst>
              <a:ext uri="{28A0092B-C50C-407E-A947-70E740481C1C}">
                <a14:useLocalDpi xmlns:a14="http://schemas.microsoft.com/office/drawing/2010/main" val="0"/>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a:solidFill>
                  <a:schemeClr val="accent2"/>
                </a:solidFill>
                <a:latin typeface="Arial Narrow" panose="020B0606020202030204" pitchFamily="34" charset="0"/>
                <a:cs typeface="Aharoni" panose="02010803020104030203" pitchFamily="2" charset="-79"/>
              </a:rPr>
              <a:t>Wp2</a:t>
            </a:r>
            <a:endParaRPr lang="sk-SK" b="1" dirty="0">
              <a:solidFill>
                <a:schemeClr val="accent2"/>
              </a:solidFill>
              <a:latin typeface="Arial Narrow" panose="020B0606020202030204" pitchFamily="34" charset="0"/>
              <a:cs typeface="Aharoni" panose="02010803020104030203" pitchFamily="2" charset="-79"/>
            </a:endParaRPr>
          </a:p>
        </p:txBody>
      </p:sp>
      <p:grpSp>
        <p:nvGrpSpPr>
          <p:cNvPr id="97" name="Ryhmä 96">
            <a:extLst>
              <a:ext uri="{FF2B5EF4-FFF2-40B4-BE49-F238E27FC236}">
                <a16:creationId xmlns:a16="http://schemas.microsoft.com/office/drawing/2014/main" id="{0AB3B107-460B-417C-9355-82604ED0AAB3}"/>
              </a:ext>
            </a:extLst>
          </p:cNvPr>
          <p:cNvGrpSpPr>
            <a:grpSpLocks noChangeAspect="1"/>
          </p:cNvGrpSpPr>
          <p:nvPr/>
        </p:nvGrpSpPr>
        <p:grpSpPr>
          <a:xfrm>
            <a:off x="20949343" y="10041575"/>
            <a:ext cx="7896167" cy="3346404"/>
            <a:chOff x="216163" y="655882"/>
            <a:chExt cx="12260389" cy="5195965"/>
          </a:xfrm>
        </p:grpSpPr>
        <p:sp>
          <p:nvSpPr>
            <p:cNvPr id="98" name="Suorakulmio 97">
              <a:extLst>
                <a:ext uri="{FF2B5EF4-FFF2-40B4-BE49-F238E27FC236}">
                  <a16:creationId xmlns:a16="http://schemas.microsoft.com/office/drawing/2014/main" id="{7DAA794C-FD23-48DA-AD0C-8DF3EB1D1B1E}"/>
                </a:ext>
              </a:extLst>
            </p:cNvPr>
            <p:cNvSpPr/>
            <p:nvPr/>
          </p:nvSpPr>
          <p:spPr>
            <a:xfrm>
              <a:off x="3769567" y="713230"/>
              <a:ext cx="4973216" cy="615821"/>
            </a:xfrm>
            <a:prstGeom prst="rect">
              <a:avLst/>
            </a:prstGeom>
            <a:solidFill>
              <a:srgbClr val="EBF86C"/>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rPr>
                <a:t>Release and </a:t>
              </a:r>
              <a:r>
                <a:rPr kumimoji="0" lang="fi-FI" sz="1400" b="0" i="0" u="none" strike="noStrike" kern="0" cap="none" spc="0" normalizeH="0" baseline="0" noProof="0" dirty="0" err="1">
                  <a:ln>
                    <a:noFill/>
                  </a:ln>
                  <a:solidFill>
                    <a:prstClr val="black"/>
                  </a:solidFill>
                  <a:effectLst/>
                  <a:uLnTx/>
                  <a:uFillTx/>
                  <a:latin typeface="Calibri" panose="020F0502020204030204"/>
                  <a:ea typeface="+mn-ea"/>
                  <a:cs typeface="+mn-cs"/>
                </a:rPr>
                <a:t>atmospheric</a:t>
              </a:r>
              <a:r>
                <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rPr>
                <a:t> dispersion</a:t>
              </a:r>
            </a:p>
          </p:txBody>
        </p:sp>
        <p:sp>
          <p:nvSpPr>
            <p:cNvPr id="99" name="Suorakulmio 98">
              <a:extLst>
                <a:ext uri="{FF2B5EF4-FFF2-40B4-BE49-F238E27FC236}">
                  <a16:creationId xmlns:a16="http://schemas.microsoft.com/office/drawing/2014/main" id="{B8E6548D-6F48-429A-B898-C7C287254C41}"/>
                </a:ext>
              </a:extLst>
            </p:cNvPr>
            <p:cNvSpPr/>
            <p:nvPr/>
          </p:nvSpPr>
          <p:spPr>
            <a:xfrm>
              <a:off x="6219479" y="2165576"/>
              <a:ext cx="2523303" cy="615821"/>
            </a:xfrm>
            <a:prstGeom prst="rect">
              <a:avLst/>
            </a:prstGeom>
            <a:solidFill>
              <a:srgbClr val="EBF86C"/>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rPr>
                <a:t>Deposition</a:t>
              </a:r>
            </a:p>
          </p:txBody>
        </p:sp>
        <p:sp>
          <p:nvSpPr>
            <p:cNvPr id="100" name="Suorakulmio 99">
              <a:extLst>
                <a:ext uri="{FF2B5EF4-FFF2-40B4-BE49-F238E27FC236}">
                  <a16:creationId xmlns:a16="http://schemas.microsoft.com/office/drawing/2014/main" id="{B19DCEE8-DE6F-4707-AE6E-CE1785AF5C7E}"/>
                </a:ext>
              </a:extLst>
            </p:cNvPr>
            <p:cNvSpPr/>
            <p:nvPr/>
          </p:nvSpPr>
          <p:spPr>
            <a:xfrm>
              <a:off x="6219479" y="3609674"/>
              <a:ext cx="2523303" cy="615821"/>
            </a:xfrm>
            <a:prstGeom prst="rect">
              <a:avLst/>
            </a:prstGeom>
            <a:solidFill>
              <a:srgbClr val="EBF86C"/>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400" b="0" i="0" u="none" strike="noStrike" kern="0" cap="none" spc="0" normalizeH="0" baseline="0" noProof="0" dirty="0" err="1">
                  <a:ln>
                    <a:noFill/>
                  </a:ln>
                  <a:solidFill>
                    <a:prstClr val="black"/>
                  </a:solidFill>
                  <a:effectLst/>
                  <a:uLnTx/>
                  <a:uFillTx/>
                  <a:latin typeface="Calibri" panose="020F0502020204030204"/>
                  <a:ea typeface="+mn-ea"/>
                  <a:cs typeface="+mn-cs"/>
                </a:rPr>
                <a:t>Transfer</a:t>
              </a:r>
              <a:r>
                <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400" b="0" i="0" u="none" strike="noStrike" kern="0" cap="none" spc="0" normalizeH="0" baseline="0" noProof="0" dirty="0" err="1">
                  <a:ln>
                    <a:noFill/>
                  </a:ln>
                  <a:solidFill>
                    <a:prstClr val="black"/>
                  </a:solidFill>
                  <a:effectLst/>
                  <a:uLnTx/>
                  <a:uFillTx/>
                  <a:latin typeface="Calibri" panose="020F0502020204030204"/>
                  <a:ea typeface="+mn-ea"/>
                  <a:cs typeface="+mn-cs"/>
                </a:rPr>
                <a:t>processes</a:t>
              </a:r>
              <a:endPar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01" name="Suorakulmio 100">
              <a:extLst>
                <a:ext uri="{FF2B5EF4-FFF2-40B4-BE49-F238E27FC236}">
                  <a16:creationId xmlns:a16="http://schemas.microsoft.com/office/drawing/2014/main" id="{10AE98F7-9D43-46B0-936B-B175EFAE5240}"/>
                </a:ext>
              </a:extLst>
            </p:cNvPr>
            <p:cNvSpPr/>
            <p:nvPr/>
          </p:nvSpPr>
          <p:spPr>
            <a:xfrm>
              <a:off x="3769566" y="5069953"/>
              <a:ext cx="4973215" cy="615821"/>
            </a:xfrm>
            <a:prstGeom prst="rect">
              <a:avLst/>
            </a:prstGeom>
            <a:solidFill>
              <a:srgbClr val="FABE00"/>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400" b="0" i="0" u="none" strike="noStrike" kern="0" cap="none" spc="0" normalizeH="0" baseline="0" noProof="0" dirty="0" err="1">
                  <a:ln>
                    <a:noFill/>
                  </a:ln>
                  <a:solidFill>
                    <a:prstClr val="black"/>
                  </a:solidFill>
                  <a:effectLst/>
                  <a:uLnTx/>
                  <a:uFillTx/>
                  <a:latin typeface="Calibri" panose="020F0502020204030204"/>
                  <a:ea typeface="+mn-ea"/>
                  <a:cs typeface="+mn-cs"/>
                </a:rPr>
                <a:t>Dose</a:t>
              </a:r>
              <a:r>
                <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400" b="0" i="0" u="none" strike="noStrike" kern="0" cap="none" spc="0" normalizeH="0" baseline="0" noProof="0" dirty="0" err="1">
                  <a:ln>
                    <a:noFill/>
                  </a:ln>
                  <a:solidFill>
                    <a:prstClr val="black"/>
                  </a:solidFill>
                  <a:effectLst/>
                  <a:uLnTx/>
                  <a:uFillTx/>
                  <a:latin typeface="Calibri" panose="020F0502020204030204"/>
                  <a:ea typeface="+mn-ea"/>
                  <a:cs typeface="+mn-cs"/>
                </a:rPr>
                <a:t>module</a:t>
              </a:r>
              <a:endPar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02" name="Nuoli: Alas 101">
              <a:extLst>
                <a:ext uri="{FF2B5EF4-FFF2-40B4-BE49-F238E27FC236}">
                  <a16:creationId xmlns:a16="http://schemas.microsoft.com/office/drawing/2014/main" id="{6A766AD1-3274-4EF9-B884-56289749FC33}"/>
                </a:ext>
              </a:extLst>
            </p:cNvPr>
            <p:cNvSpPr/>
            <p:nvPr/>
          </p:nvSpPr>
          <p:spPr>
            <a:xfrm>
              <a:off x="7847044" y="1386872"/>
              <a:ext cx="289249" cy="729131"/>
            </a:xfrm>
            <a:prstGeom prst="downArrow">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solidFill>
                <a:sysClr val="windowText" lastClr="000000"/>
              </a:solid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2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3" name="Nuoli: Alas 102">
              <a:extLst>
                <a:ext uri="{FF2B5EF4-FFF2-40B4-BE49-F238E27FC236}">
                  <a16:creationId xmlns:a16="http://schemas.microsoft.com/office/drawing/2014/main" id="{999F4E45-15E7-403F-9275-F494629176B8}"/>
                </a:ext>
              </a:extLst>
            </p:cNvPr>
            <p:cNvSpPr/>
            <p:nvPr/>
          </p:nvSpPr>
          <p:spPr>
            <a:xfrm>
              <a:off x="5080518" y="1401370"/>
              <a:ext cx="289249" cy="3611077"/>
            </a:xfrm>
            <a:prstGeom prst="downArrow">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gradFill flip="none" rotWithShape="1">
                <a:gsLst>
                  <a:gs pos="53000">
                    <a:srgbClr val="000000"/>
                  </a:gs>
                  <a:gs pos="26000">
                    <a:srgbClr val="E7E6E6">
                      <a:lumMod val="50000"/>
                    </a:srgbClr>
                  </a:gs>
                  <a:gs pos="0">
                    <a:sysClr val="windowText" lastClr="000000"/>
                  </a:gs>
                  <a:gs pos="100000">
                    <a:sysClr val="windowText" lastClr="000000"/>
                  </a:gs>
                </a:gsLst>
                <a:lin ang="5400000" scaled="1"/>
                <a:tileRect/>
              </a:grad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2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4" name="Suorakulmio 103">
              <a:extLst>
                <a:ext uri="{FF2B5EF4-FFF2-40B4-BE49-F238E27FC236}">
                  <a16:creationId xmlns:a16="http://schemas.microsoft.com/office/drawing/2014/main" id="{EBA30EDB-BB79-4CA1-8FFF-CA6D1CF07AA5}"/>
                </a:ext>
              </a:extLst>
            </p:cNvPr>
            <p:cNvSpPr/>
            <p:nvPr/>
          </p:nvSpPr>
          <p:spPr>
            <a:xfrm>
              <a:off x="216163" y="655882"/>
              <a:ext cx="2387080" cy="615821"/>
            </a:xfrm>
            <a:prstGeom prst="rect">
              <a:avLst/>
            </a:prstGeom>
            <a:solidFill>
              <a:srgbClr val="4472C4">
                <a:lumMod val="20000"/>
                <a:lumOff val="80000"/>
              </a:srgbClr>
            </a:solidFill>
            <a:ln w="12700" cap="flat" cmpd="sng" algn="ctr">
              <a:solidFill>
                <a:sysClr val="windowText" lastClr="000000"/>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rPr>
                <a:t>Activity in air</a:t>
              </a:r>
            </a:p>
          </p:txBody>
        </p:sp>
        <p:sp>
          <p:nvSpPr>
            <p:cNvPr id="105" name="Suorakulmio 104">
              <a:extLst>
                <a:ext uri="{FF2B5EF4-FFF2-40B4-BE49-F238E27FC236}">
                  <a16:creationId xmlns:a16="http://schemas.microsoft.com/office/drawing/2014/main" id="{984A2561-8C15-45AA-8551-3A7114069ED0}"/>
                </a:ext>
              </a:extLst>
            </p:cNvPr>
            <p:cNvSpPr/>
            <p:nvPr/>
          </p:nvSpPr>
          <p:spPr>
            <a:xfrm>
              <a:off x="216163" y="1407875"/>
              <a:ext cx="2387080" cy="615821"/>
            </a:xfrm>
            <a:prstGeom prst="rect">
              <a:avLst/>
            </a:prstGeom>
            <a:solidFill>
              <a:srgbClr val="4472C4">
                <a:lumMod val="20000"/>
                <a:lumOff val="80000"/>
              </a:srgbClr>
            </a:solidFill>
            <a:ln w="12700" cap="flat" cmpd="sng" algn="ctr">
              <a:solidFill>
                <a:sysClr val="windowText" lastClr="000000"/>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400" b="0" i="0" u="none" strike="noStrike" kern="0" cap="none" spc="0" normalizeH="0" baseline="0" noProof="0" dirty="0" err="1">
                  <a:ln>
                    <a:noFill/>
                  </a:ln>
                  <a:solidFill>
                    <a:prstClr val="black"/>
                  </a:solidFill>
                  <a:effectLst/>
                  <a:uLnTx/>
                  <a:uFillTx/>
                  <a:latin typeface="Calibri" panose="020F0502020204030204"/>
                  <a:ea typeface="+mn-ea"/>
                  <a:cs typeface="+mn-cs"/>
                </a:rPr>
                <a:t>Dose</a:t>
              </a:r>
              <a:r>
                <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400" b="0" i="0" u="none" strike="noStrike" kern="0" cap="none" spc="0" normalizeH="0" baseline="0" noProof="0" dirty="0" err="1">
                  <a:ln>
                    <a:noFill/>
                  </a:ln>
                  <a:solidFill>
                    <a:prstClr val="black"/>
                  </a:solidFill>
                  <a:effectLst/>
                  <a:uLnTx/>
                  <a:uFillTx/>
                  <a:latin typeface="Calibri" panose="020F0502020204030204"/>
                  <a:ea typeface="+mn-ea"/>
                  <a:cs typeface="+mn-cs"/>
                </a:rPr>
                <a:t>rate</a:t>
              </a:r>
              <a:endPar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06" name="Suorakulmio 105">
              <a:extLst>
                <a:ext uri="{FF2B5EF4-FFF2-40B4-BE49-F238E27FC236}">
                  <a16:creationId xmlns:a16="http://schemas.microsoft.com/office/drawing/2014/main" id="{DF56F879-FCD5-4EAE-BF2C-5A4C070BB8A8}"/>
                </a:ext>
              </a:extLst>
            </p:cNvPr>
            <p:cNvSpPr/>
            <p:nvPr/>
          </p:nvSpPr>
          <p:spPr>
            <a:xfrm>
              <a:off x="216163" y="2177927"/>
              <a:ext cx="2387080" cy="834069"/>
            </a:xfrm>
            <a:prstGeom prst="rect">
              <a:avLst/>
            </a:prstGeom>
            <a:solidFill>
              <a:srgbClr val="4472C4">
                <a:lumMod val="20000"/>
                <a:lumOff val="80000"/>
              </a:srgbClr>
            </a:solidFill>
            <a:ln w="12700" cap="flat" cmpd="sng" algn="ctr">
              <a:solidFill>
                <a:sysClr val="windowText" lastClr="000000"/>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rPr>
                <a:t>Activity </a:t>
              </a:r>
              <a:r>
                <a:rPr kumimoji="0" lang="fi-FI" sz="1400" b="0" i="0" u="none" strike="noStrike" kern="0" cap="none" spc="0" normalizeH="0" baseline="0" noProof="0" dirty="0" err="1">
                  <a:ln>
                    <a:noFill/>
                  </a:ln>
                  <a:solidFill>
                    <a:prstClr val="black"/>
                  </a:solidFill>
                  <a:effectLst/>
                  <a:uLnTx/>
                  <a:uFillTx/>
                  <a:latin typeface="Calibri" panose="020F0502020204030204"/>
                  <a:ea typeface="+mn-ea"/>
                  <a:cs typeface="+mn-cs"/>
                </a:rPr>
                <a:t>deposited</a:t>
              </a:r>
              <a:r>
                <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rPr>
                <a:t> to </a:t>
              </a:r>
              <a:r>
                <a:rPr kumimoji="0" lang="fi-FI" sz="1400" b="0" i="0" u="none" strike="noStrike" kern="0" cap="none" spc="0" normalizeH="0" baseline="0" noProof="0" dirty="0" err="1">
                  <a:ln>
                    <a:noFill/>
                  </a:ln>
                  <a:solidFill>
                    <a:prstClr val="black"/>
                  </a:solidFill>
                  <a:effectLst/>
                  <a:uLnTx/>
                  <a:uFillTx/>
                  <a:latin typeface="Calibri" panose="020F0502020204030204"/>
                  <a:ea typeface="+mn-ea"/>
                  <a:cs typeface="+mn-cs"/>
                </a:rPr>
                <a:t>the</a:t>
              </a:r>
              <a:r>
                <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400" b="0" i="0" u="none" strike="noStrike" kern="0" cap="none" spc="0" normalizeH="0" baseline="0" noProof="0" dirty="0" err="1">
                  <a:ln>
                    <a:noFill/>
                  </a:ln>
                  <a:solidFill>
                    <a:prstClr val="black"/>
                  </a:solidFill>
                  <a:effectLst/>
                  <a:uLnTx/>
                  <a:uFillTx/>
                  <a:latin typeface="Calibri" panose="020F0502020204030204"/>
                  <a:ea typeface="+mn-ea"/>
                  <a:cs typeface="+mn-cs"/>
                </a:rPr>
                <a:t>ground</a:t>
              </a:r>
              <a:endParaRPr kumimoji="0" lang="fi-FI" sz="12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107" name="Suora nuoliyhdysviiva 106">
              <a:extLst>
                <a:ext uri="{FF2B5EF4-FFF2-40B4-BE49-F238E27FC236}">
                  <a16:creationId xmlns:a16="http://schemas.microsoft.com/office/drawing/2014/main" id="{55D1D27B-38AA-499D-9397-A4FBB91D4D4B}"/>
                </a:ext>
              </a:extLst>
            </p:cNvPr>
            <p:cNvCxnSpPr>
              <a:cxnSpLocks/>
              <a:stCxn id="104" idx="3"/>
            </p:cNvCxnSpPr>
            <p:nvPr/>
          </p:nvCxnSpPr>
          <p:spPr>
            <a:xfrm flipV="1">
              <a:off x="2603243" y="961055"/>
              <a:ext cx="1063687" cy="2739"/>
            </a:xfrm>
            <a:prstGeom prst="straightConnector1">
              <a:avLst/>
            </a:prstGeom>
            <a:noFill/>
            <a:ln w="38100" cap="flat" cmpd="sng" algn="ctr">
              <a:solidFill>
                <a:srgbClr val="E7E6E6">
                  <a:lumMod val="25000"/>
                </a:srgbClr>
              </a:solidFill>
              <a:prstDash val="solid"/>
              <a:miter lim="800000"/>
              <a:tailEnd type="triangle"/>
            </a:ln>
            <a:effectLst/>
          </p:spPr>
        </p:cxnSp>
        <p:cxnSp>
          <p:nvCxnSpPr>
            <p:cNvPr id="108" name="Suora nuoliyhdysviiva 107">
              <a:extLst>
                <a:ext uri="{FF2B5EF4-FFF2-40B4-BE49-F238E27FC236}">
                  <a16:creationId xmlns:a16="http://schemas.microsoft.com/office/drawing/2014/main" id="{BB83CCA6-3E51-4B93-8D82-D8C53DBB82D3}"/>
                </a:ext>
              </a:extLst>
            </p:cNvPr>
            <p:cNvCxnSpPr>
              <a:cxnSpLocks/>
              <a:stCxn id="106" idx="3"/>
            </p:cNvCxnSpPr>
            <p:nvPr/>
          </p:nvCxnSpPr>
          <p:spPr>
            <a:xfrm flipV="1">
              <a:off x="2603243" y="2504424"/>
              <a:ext cx="3440372" cy="90538"/>
            </a:xfrm>
            <a:prstGeom prst="straightConnector1">
              <a:avLst/>
            </a:prstGeom>
            <a:noFill/>
            <a:ln w="38100" cap="flat" cmpd="sng" algn="ctr">
              <a:solidFill>
                <a:srgbClr val="E7E6E6">
                  <a:lumMod val="25000"/>
                </a:srgbClr>
              </a:solidFill>
              <a:prstDash val="solid"/>
              <a:miter lim="800000"/>
              <a:tailEnd type="triangle"/>
            </a:ln>
            <a:effectLst/>
          </p:spPr>
        </p:cxnSp>
        <p:sp>
          <p:nvSpPr>
            <p:cNvPr id="109" name="Nuoli: Alas 108">
              <a:extLst>
                <a:ext uri="{FF2B5EF4-FFF2-40B4-BE49-F238E27FC236}">
                  <a16:creationId xmlns:a16="http://schemas.microsoft.com/office/drawing/2014/main" id="{1737EEAA-50A0-4354-94D7-6B8BBA6BD1B3}"/>
                </a:ext>
              </a:extLst>
            </p:cNvPr>
            <p:cNvSpPr/>
            <p:nvPr/>
          </p:nvSpPr>
          <p:spPr>
            <a:xfrm>
              <a:off x="7847044" y="2830970"/>
              <a:ext cx="289249" cy="729131"/>
            </a:xfrm>
            <a:prstGeom prst="downArrow">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solidFill>
                <a:sysClr val="windowText" lastClr="000000"/>
              </a:solid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2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0" name="Nuoli: Alas 109">
              <a:extLst>
                <a:ext uri="{FF2B5EF4-FFF2-40B4-BE49-F238E27FC236}">
                  <a16:creationId xmlns:a16="http://schemas.microsoft.com/office/drawing/2014/main" id="{F238FA5E-F939-4618-9450-5DDD328358E5}"/>
                </a:ext>
              </a:extLst>
            </p:cNvPr>
            <p:cNvSpPr/>
            <p:nvPr/>
          </p:nvSpPr>
          <p:spPr>
            <a:xfrm>
              <a:off x="7847043" y="4283316"/>
              <a:ext cx="289249" cy="729131"/>
            </a:xfrm>
            <a:prstGeom prst="downArrow">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solidFill>
                <a:sysClr val="windowText" lastClr="000000"/>
              </a:solid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2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111" name="Suora nuoliyhdysviiva 110">
              <a:extLst>
                <a:ext uri="{FF2B5EF4-FFF2-40B4-BE49-F238E27FC236}">
                  <a16:creationId xmlns:a16="http://schemas.microsoft.com/office/drawing/2014/main" id="{49BFE3FF-2252-4608-BDB2-3F2CC2648D33}"/>
                </a:ext>
              </a:extLst>
            </p:cNvPr>
            <p:cNvCxnSpPr>
              <a:cxnSpLocks/>
              <a:stCxn id="105" idx="3"/>
            </p:cNvCxnSpPr>
            <p:nvPr/>
          </p:nvCxnSpPr>
          <p:spPr>
            <a:xfrm flipV="1">
              <a:off x="2603243" y="1311914"/>
              <a:ext cx="1063687" cy="403873"/>
            </a:xfrm>
            <a:prstGeom prst="straightConnector1">
              <a:avLst/>
            </a:prstGeom>
            <a:noFill/>
            <a:ln w="38100" cap="flat" cmpd="sng" algn="ctr">
              <a:solidFill>
                <a:srgbClr val="E7E6E6">
                  <a:lumMod val="25000"/>
                </a:srgbClr>
              </a:solidFill>
              <a:prstDash val="sysDash"/>
              <a:miter lim="800000"/>
              <a:tailEnd type="triangle"/>
            </a:ln>
            <a:effectLst/>
          </p:spPr>
        </p:cxnSp>
        <p:cxnSp>
          <p:nvCxnSpPr>
            <p:cNvPr id="112" name="Suora nuoliyhdysviiva 111">
              <a:extLst>
                <a:ext uri="{FF2B5EF4-FFF2-40B4-BE49-F238E27FC236}">
                  <a16:creationId xmlns:a16="http://schemas.microsoft.com/office/drawing/2014/main" id="{3D5F68E6-6233-4513-824D-0E6BACA5D381}"/>
                </a:ext>
              </a:extLst>
            </p:cNvPr>
            <p:cNvCxnSpPr>
              <a:cxnSpLocks/>
              <a:stCxn id="105" idx="3"/>
            </p:cNvCxnSpPr>
            <p:nvPr/>
          </p:nvCxnSpPr>
          <p:spPr>
            <a:xfrm>
              <a:off x="2603243" y="1715787"/>
              <a:ext cx="3427070" cy="615821"/>
            </a:xfrm>
            <a:prstGeom prst="straightConnector1">
              <a:avLst/>
            </a:prstGeom>
            <a:noFill/>
            <a:ln w="38100" cap="flat" cmpd="sng" algn="ctr">
              <a:solidFill>
                <a:srgbClr val="E7E6E6">
                  <a:lumMod val="25000"/>
                </a:srgbClr>
              </a:solidFill>
              <a:prstDash val="sysDash"/>
              <a:miter lim="800000"/>
              <a:tailEnd type="triangle"/>
            </a:ln>
            <a:effectLst/>
          </p:spPr>
        </p:cxnSp>
        <p:sp>
          <p:nvSpPr>
            <p:cNvPr id="113" name="Tekstiruutu 112">
              <a:extLst>
                <a:ext uri="{FF2B5EF4-FFF2-40B4-BE49-F238E27FC236}">
                  <a16:creationId xmlns:a16="http://schemas.microsoft.com/office/drawing/2014/main" id="{C176FF01-4DB2-4995-B49B-CFB685C5C3D6}"/>
                </a:ext>
              </a:extLst>
            </p:cNvPr>
            <p:cNvSpPr txBox="1"/>
            <p:nvPr/>
          </p:nvSpPr>
          <p:spPr>
            <a:xfrm>
              <a:off x="8929395" y="665895"/>
              <a:ext cx="3547157" cy="81240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sz="1400" b="0" i="0" u="none" strike="noStrike" kern="0" cap="none" spc="0" normalizeH="0" baseline="0" noProof="0" dirty="0" err="1">
                  <a:ln>
                    <a:noFill/>
                  </a:ln>
                  <a:solidFill>
                    <a:prstClr val="black"/>
                  </a:solidFill>
                  <a:effectLst/>
                  <a:uLnTx/>
                  <a:uFillTx/>
                  <a:latin typeface="Calibri" panose="020F0502020204030204"/>
                </a:rPr>
                <a:t>Uncertainty</a:t>
              </a:r>
              <a:r>
                <a:rPr kumimoji="0" lang="fi-FI" sz="1400" b="0" i="0" u="none" strike="noStrike" kern="0" cap="none" spc="0" normalizeH="0" baseline="0" noProof="0" dirty="0">
                  <a:ln>
                    <a:noFill/>
                  </a:ln>
                  <a:solidFill>
                    <a:prstClr val="black"/>
                  </a:solidFill>
                  <a:effectLst/>
                  <a:uLnTx/>
                  <a:uFillTx/>
                  <a:latin typeface="Calibri" panose="020F0502020204030204"/>
                </a:rPr>
                <a:t> </a:t>
              </a:r>
              <a:r>
                <a:rPr kumimoji="0" lang="fi-FI" sz="1400" b="0" i="0" u="none" strike="noStrike" kern="0" cap="none" spc="0" normalizeH="0" baseline="0" noProof="0" dirty="0" err="1">
                  <a:ln>
                    <a:noFill/>
                  </a:ln>
                  <a:solidFill>
                    <a:prstClr val="black"/>
                  </a:solidFill>
                  <a:effectLst/>
                  <a:uLnTx/>
                  <a:uFillTx/>
                  <a:latin typeface="Calibri" panose="020F0502020204030204"/>
                </a:rPr>
                <a:t>budget</a:t>
              </a:r>
              <a:r>
                <a:rPr kumimoji="0" lang="fi-FI" sz="1400" b="0" i="0" u="none" strike="noStrike" kern="0" cap="none" spc="0" normalizeH="0" baseline="0" noProof="0" dirty="0">
                  <a:ln>
                    <a:noFill/>
                  </a:ln>
                  <a:solidFill>
                    <a:prstClr val="black"/>
                  </a:solidFill>
                  <a:effectLst/>
                  <a:uLnTx/>
                  <a:uFillTx/>
                  <a:latin typeface="Calibri" panose="020F0502020204030204"/>
                </a:rPr>
                <a:t> release and </a:t>
              </a:r>
              <a:r>
                <a:rPr kumimoji="0" lang="fi-FI" sz="1400" b="0" i="0" u="none" strike="noStrike" kern="0" cap="none" spc="0" normalizeH="0" baseline="0" noProof="0" dirty="0" err="1">
                  <a:ln>
                    <a:noFill/>
                  </a:ln>
                  <a:solidFill>
                    <a:prstClr val="black"/>
                  </a:solidFill>
                  <a:effectLst/>
                  <a:uLnTx/>
                  <a:uFillTx/>
                  <a:latin typeface="Calibri" panose="020F0502020204030204"/>
                </a:rPr>
                <a:t>atmospheric</a:t>
              </a:r>
              <a:r>
                <a:rPr kumimoji="0" lang="fi-FI" sz="1400" b="0" i="0" u="none" strike="noStrike" kern="0" cap="none" spc="0" normalizeH="0" baseline="0" noProof="0" dirty="0">
                  <a:ln>
                    <a:noFill/>
                  </a:ln>
                  <a:solidFill>
                    <a:prstClr val="black"/>
                  </a:solidFill>
                  <a:effectLst/>
                  <a:uLnTx/>
                  <a:uFillTx/>
                  <a:latin typeface="Calibri" panose="020F0502020204030204"/>
                </a:rPr>
                <a:t> transport</a:t>
              </a:r>
            </a:p>
          </p:txBody>
        </p:sp>
        <p:sp>
          <p:nvSpPr>
            <p:cNvPr id="114" name="Tekstiruutu 113">
              <a:extLst>
                <a:ext uri="{FF2B5EF4-FFF2-40B4-BE49-F238E27FC236}">
                  <a16:creationId xmlns:a16="http://schemas.microsoft.com/office/drawing/2014/main" id="{965F4964-F756-47FA-AB50-4B929BA35690}"/>
                </a:ext>
              </a:extLst>
            </p:cNvPr>
            <p:cNvSpPr txBox="1"/>
            <p:nvPr/>
          </p:nvSpPr>
          <p:spPr>
            <a:xfrm>
              <a:off x="8931948" y="2116003"/>
              <a:ext cx="3384459" cy="81240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sz="1400" b="0" i="0" u="none" strike="noStrike" kern="0" cap="none" spc="0" normalizeH="0" baseline="0" noProof="0" dirty="0" err="1">
                  <a:ln>
                    <a:noFill/>
                  </a:ln>
                  <a:solidFill>
                    <a:prstClr val="black"/>
                  </a:solidFill>
                  <a:effectLst/>
                  <a:uLnTx/>
                  <a:uFillTx/>
                  <a:latin typeface="Calibri" panose="020F0502020204030204"/>
                </a:rPr>
                <a:t>Uncertainty</a:t>
              </a:r>
              <a:r>
                <a:rPr kumimoji="0" lang="fi-FI" sz="1400" b="0" i="0" u="none" strike="noStrike" kern="0" cap="none" spc="0" normalizeH="0" baseline="0" noProof="0" dirty="0">
                  <a:ln>
                    <a:noFill/>
                  </a:ln>
                  <a:solidFill>
                    <a:prstClr val="black"/>
                  </a:solidFill>
                  <a:effectLst/>
                  <a:uLnTx/>
                  <a:uFillTx/>
                  <a:latin typeface="Calibri" panose="020F0502020204030204"/>
                </a:rPr>
                <a:t> </a:t>
              </a:r>
              <a:r>
                <a:rPr kumimoji="0" lang="fi-FI" sz="1400" b="0" i="0" u="none" strike="noStrike" kern="0" cap="none" spc="0" normalizeH="0" baseline="0" noProof="0" dirty="0" err="1">
                  <a:ln>
                    <a:noFill/>
                  </a:ln>
                  <a:solidFill>
                    <a:prstClr val="black"/>
                  </a:solidFill>
                  <a:effectLst/>
                  <a:uLnTx/>
                  <a:uFillTx/>
                  <a:latin typeface="Calibri" panose="020F0502020204030204"/>
                </a:rPr>
                <a:t>budget</a:t>
              </a:r>
              <a:r>
                <a:rPr kumimoji="0" lang="fi-FI" sz="1400" b="0" i="0" u="none" strike="noStrike" kern="0" cap="none" spc="0" normalizeH="0" baseline="0" noProof="0" dirty="0">
                  <a:ln>
                    <a:noFill/>
                  </a:ln>
                  <a:solidFill>
                    <a:prstClr val="black"/>
                  </a:solidFill>
                  <a:effectLst/>
                  <a:uLnTx/>
                  <a:uFillTx/>
                  <a:latin typeface="Calibri" panose="020F0502020204030204"/>
                </a:rPr>
                <a:t> deposition </a:t>
              </a:r>
              <a:r>
                <a:rPr kumimoji="0" lang="fi-FI" sz="1400" b="0" i="0" u="none" strike="noStrike" kern="0" cap="none" spc="0" normalizeH="0" baseline="0" noProof="0" dirty="0" err="1">
                  <a:ln>
                    <a:noFill/>
                  </a:ln>
                  <a:solidFill>
                    <a:prstClr val="black"/>
                  </a:solidFill>
                  <a:effectLst/>
                  <a:uLnTx/>
                  <a:uFillTx/>
                  <a:latin typeface="Calibri" panose="020F0502020204030204"/>
                </a:rPr>
                <a:t>process</a:t>
              </a:r>
              <a:endParaRPr kumimoji="0" lang="fi-FI" sz="1400" b="0" i="0" u="none" strike="noStrike" kern="0" cap="none" spc="0" normalizeH="0" baseline="0" noProof="0" dirty="0">
                <a:ln>
                  <a:noFill/>
                </a:ln>
                <a:solidFill>
                  <a:prstClr val="black"/>
                </a:solidFill>
                <a:effectLst/>
                <a:uLnTx/>
                <a:uFillTx/>
                <a:latin typeface="Calibri" panose="020F0502020204030204"/>
              </a:endParaRPr>
            </a:p>
          </p:txBody>
        </p:sp>
        <p:sp>
          <p:nvSpPr>
            <p:cNvPr id="115" name="Tekstiruutu 114">
              <a:extLst>
                <a:ext uri="{FF2B5EF4-FFF2-40B4-BE49-F238E27FC236}">
                  <a16:creationId xmlns:a16="http://schemas.microsoft.com/office/drawing/2014/main" id="{FDC577CF-36C9-48E1-A4EC-C86B5CA85B19}"/>
                </a:ext>
              </a:extLst>
            </p:cNvPr>
            <p:cNvSpPr txBox="1"/>
            <p:nvPr/>
          </p:nvSpPr>
          <p:spPr>
            <a:xfrm>
              <a:off x="8929393" y="3579163"/>
              <a:ext cx="3547157" cy="81240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sz="1400" b="0" i="0" u="none" strike="noStrike" kern="0" cap="none" spc="0" normalizeH="0" baseline="0" noProof="0" dirty="0" err="1">
                  <a:ln>
                    <a:noFill/>
                  </a:ln>
                  <a:solidFill>
                    <a:prstClr val="black"/>
                  </a:solidFill>
                  <a:effectLst/>
                  <a:uLnTx/>
                  <a:uFillTx/>
                  <a:latin typeface="Calibri" panose="020F0502020204030204"/>
                </a:rPr>
                <a:t>Uncertainty</a:t>
              </a:r>
              <a:r>
                <a:rPr kumimoji="0" lang="fi-FI" sz="1400" b="0" i="0" u="none" strike="noStrike" kern="0" cap="none" spc="0" normalizeH="0" baseline="0" noProof="0" dirty="0">
                  <a:ln>
                    <a:noFill/>
                  </a:ln>
                  <a:solidFill>
                    <a:prstClr val="black"/>
                  </a:solidFill>
                  <a:effectLst/>
                  <a:uLnTx/>
                  <a:uFillTx/>
                  <a:latin typeface="Calibri" panose="020F0502020204030204"/>
                </a:rPr>
                <a:t> </a:t>
              </a:r>
              <a:r>
                <a:rPr kumimoji="0" lang="fi-FI" sz="1400" b="0" i="0" u="none" strike="noStrike" kern="0" cap="none" spc="0" normalizeH="0" baseline="0" noProof="0" dirty="0" err="1">
                  <a:ln>
                    <a:noFill/>
                  </a:ln>
                  <a:solidFill>
                    <a:prstClr val="black"/>
                  </a:solidFill>
                  <a:effectLst/>
                  <a:uLnTx/>
                  <a:uFillTx/>
                  <a:latin typeface="Calibri" panose="020F0502020204030204"/>
                </a:rPr>
                <a:t>budget</a:t>
              </a:r>
              <a:r>
                <a:rPr kumimoji="0" lang="fi-FI" sz="1400" b="0" i="0" u="none" strike="noStrike" kern="0" cap="none" spc="0" normalizeH="0" baseline="0" noProof="0" dirty="0">
                  <a:ln>
                    <a:noFill/>
                  </a:ln>
                  <a:solidFill>
                    <a:prstClr val="black"/>
                  </a:solidFill>
                  <a:effectLst/>
                  <a:uLnTx/>
                  <a:uFillTx/>
                  <a:latin typeface="Calibri" panose="020F0502020204030204"/>
                </a:rPr>
                <a:t> </a:t>
              </a:r>
              <a:r>
                <a:rPr kumimoji="0" lang="fi-FI" sz="1400" b="0" i="0" u="none" strike="noStrike" kern="0" cap="none" spc="0" normalizeH="0" baseline="0" noProof="0" dirty="0" err="1">
                  <a:ln>
                    <a:noFill/>
                  </a:ln>
                  <a:solidFill>
                    <a:prstClr val="black"/>
                  </a:solidFill>
                  <a:effectLst/>
                  <a:uLnTx/>
                  <a:uFillTx/>
                  <a:latin typeface="Calibri" panose="020F0502020204030204"/>
                </a:rPr>
                <a:t>transfer</a:t>
              </a:r>
              <a:r>
                <a:rPr kumimoji="0" lang="fi-FI" sz="1400" b="0" i="0" u="none" strike="noStrike" kern="0" cap="none" spc="0" normalizeH="0" baseline="0" noProof="0" dirty="0">
                  <a:ln>
                    <a:noFill/>
                  </a:ln>
                  <a:solidFill>
                    <a:prstClr val="black"/>
                  </a:solidFill>
                  <a:effectLst/>
                  <a:uLnTx/>
                  <a:uFillTx/>
                  <a:latin typeface="Calibri" panose="020F0502020204030204"/>
                </a:rPr>
                <a:t> </a:t>
              </a:r>
              <a:r>
                <a:rPr kumimoji="0" lang="fi-FI" sz="1400" b="0" i="0" u="none" strike="noStrike" kern="0" cap="none" spc="0" normalizeH="0" baseline="0" noProof="0" dirty="0" err="1">
                  <a:ln>
                    <a:noFill/>
                  </a:ln>
                  <a:solidFill>
                    <a:prstClr val="black"/>
                  </a:solidFill>
                  <a:effectLst/>
                  <a:uLnTx/>
                  <a:uFillTx/>
                  <a:latin typeface="Calibri" panose="020F0502020204030204"/>
                </a:rPr>
                <a:t>process</a:t>
              </a:r>
              <a:r>
                <a:rPr kumimoji="0" lang="fi-FI" sz="1400" b="0" i="0" u="none" strike="noStrike" kern="0" cap="none" spc="0" normalizeH="0" baseline="0" noProof="0" dirty="0">
                  <a:ln>
                    <a:noFill/>
                  </a:ln>
                  <a:solidFill>
                    <a:prstClr val="black"/>
                  </a:solidFill>
                  <a:effectLst/>
                  <a:uLnTx/>
                  <a:uFillTx/>
                  <a:latin typeface="Calibri" panose="020F0502020204030204"/>
                </a:rPr>
                <a:t> – </a:t>
              </a:r>
              <a:r>
                <a:rPr kumimoji="0" lang="fi-FI" sz="1400" b="0" i="0" u="none" strike="noStrike" kern="0" cap="none" spc="0" normalizeH="0" baseline="0" noProof="0" dirty="0" err="1">
                  <a:ln>
                    <a:noFill/>
                  </a:ln>
                  <a:solidFill>
                    <a:prstClr val="black"/>
                  </a:solidFill>
                  <a:effectLst/>
                  <a:uLnTx/>
                  <a:uFillTx/>
                  <a:latin typeface="Calibri" panose="020F0502020204030204"/>
                </a:rPr>
                <a:t>e.g</a:t>
              </a:r>
              <a:r>
                <a:rPr kumimoji="0" lang="fi-FI" sz="1400" b="0" i="0" u="none" strike="noStrike" kern="0" cap="none" spc="0" normalizeH="0" baseline="0" noProof="0" dirty="0">
                  <a:ln>
                    <a:noFill/>
                  </a:ln>
                  <a:solidFill>
                    <a:prstClr val="black"/>
                  </a:solidFill>
                  <a:effectLst/>
                  <a:uLnTx/>
                  <a:uFillTx/>
                  <a:latin typeface="Calibri" panose="020F0502020204030204"/>
                </a:rPr>
                <a:t>. </a:t>
              </a:r>
              <a:r>
                <a:rPr kumimoji="0" lang="fi-FI" sz="1400" b="0" i="0" u="none" strike="noStrike" kern="0" cap="none" spc="0" normalizeH="0" baseline="0" noProof="0" dirty="0" err="1">
                  <a:ln>
                    <a:noFill/>
                  </a:ln>
                  <a:solidFill>
                    <a:prstClr val="black"/>
                  </a:solidFill>
                  <a:effectLst/>
                  <a:uLnTx/>
                  <a:uFillTx/>
                  <a:latin typeface="Calibri" panose="020F0502020204030204"/>
                </a:rPr>
                <a:t>migration</a:t>
              </a:r>
              <a:endParaRPr kumimoji="0" lang="fi-FI" sz="1400" b="0" i="0" u="none" strike="noStrike" kern="0" cap="none" spc="0" normalizeH="0" baseline="0" noProof="0" dirty="0">
                <a:ln>
                  <a:noFill/>
                </a:ln>
                <a:solidFill>
                  <a:prstClr val="black"/>
                </a:solidFill>
                <a:effectLst/>
                <a:uLnTx/>
                <a:uFillTx/>
                <a:latin typeface="Calibri" panose="020F0502020204030204"/>
              </a:endParaRPr>
            </a:p>
          </p:txBody>
        </p:sp>
        <p:sp>
          <p:nvSpPr>
            <p:cNvPr id="116" name="Tekstiruutu 115">
              <a:extLst>
                <a:ext uri="{FF2B5EF4-FFF2-40B4-BE49-F238E27FC236}">
                  <a16:creationId xmlns:a16="http://schemas.microsoft.com/office/drawing/2014/main" id="{FB8CA0E2-2F9F-4AF9-9F2E-28E6853254A3}"/>
                </a:ext>
              </a:extLst>
            </p:cNvPr>
            <p:cNvSpPr txBox="1"/>
            <p:nvPr/>
          </p:nvSpPr>
          <p:spPr>
            <a:xfrm>
              <a:off x="8929393" y="5039443"/>
              <a:ext cx="3387013" cy="81240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sz="1400" b="0" i="0" u="none" strike="noStrike" kern="0" cap="none" spc="0" normalizeH="0" baseline="0" noProof="0" dirty="0" err="1">
                  <a:ln>
                    <a:noFill/>
                  </a:ln>
                  <a:solidFill>
                    <a:prstClr val="black"/>
                  </a:solidFill>
                  <a:effectLst/>
                  <a:uLnTx/>
                  <a:uFillTx/>
                  <a:latin typeface="Calibri" panose="020F0502020204030204"/>
                </a:rPr>
                <a:t>Uncertainty</a:t>
              </a:r>
              <a:r>
                <a:rPr kumimoji="0" lang="fi-FI" sz="1400" b="0" i="0" u="none" strike="noStrike" kern="0" cap="none" spc="0" normalizeH="0" baseline="0" noProof="0" dirty="0">
                  <a:ln>
                    <a:noFill/>
                  </a:ln>
                  <a:solidFill>
                    <a:prstClr val="black"/>
                  </a:solidFill>
                  <a:effectLst/>
                  <a:uLnTx/>
                  <a:uFillTx/>
                  <a:latin typeface="Calibri" panose="020F0502020204030204"/>
                </a:rPr>
                <a:t> </a:t>
              </a:r>
              <a:r>
                <a:rPr kumimoji="0" lang="fi-FI" sz="1400" b="0" i="0" u="none" strike="noStrike" kern="0" cap="none" spc="0" normalizeH="0" baseline="0" noProof="0" dirty="0" err="1">
                  <a:ln>
                    <a:noFill/>
                  </a:ln>
                  <a:solidFill>
                    <a:prstClr val="black"/>
                  </a:solidFill>
                  <a:effectLst/>
                  <a:uLnTx/>
                  <a:uFillTx/>
                  <a:latin typeface="Calibri" panose="020F0502020204030204"/>
                </a:rPr>
                <a:t>budget</a:t>
              </a:r>
              <a:r>
                <a:rPr kumimoji="0" lang="fi-FI" sz="1400" b="0" i="0" u="none" strike="noStrike" kern="0" cap="none" spc="0" normalizeH="0" baseline="0" noProof="0" dirty="0">
                  <a:ln>
                    <a:noFill/>
                  </a:ln>
                  <a:solidFill>
                    <a:prstClr val="black"/>
                  </a:solidFill>
                  <a:effectLst/>
                  <a:uLnTx/>
                  <a:uFillTx/>
                  <a:latin typeface="Calibri" panose="020F0502020204030204"/>
                </a:rPr>
                <a:t> </a:t>
              </a:r>
              <a:r>
                <a:rPr kumimoji="0" lang="fi-FI" sz="1400" b="0" i="0" u="none" strike="noStrike" kern="0" cap="none" spc="0" normalizeH="0" baseline="0" noProof="0" dirty="0" err="1">
                  <a:ln>
                    <a:noFill/>
                  </a:ln>
                  <a:solidFill>
                    <a:prstClr val="black"/>
                  </a:solidFill>
                  <a:effectLst/>
                  <a:uLnTx/>
                  <a:uFillTx/>
                  <a:latin typeface="Calibri" panose="020F0502020204030204"/>
                </a:rPr>
                <a:t>living</a:t>
              </a:r>
              <a:r>
                <a:rPr kumimoji="0" lang="fi-FI" sz="1400" b="0" i="0" u="none" strike="noStrike" kern="0" cap="none" spc="0" normalizeH="0" baseline="0" noProof="0" dirty="0">
                  <a:ln>
                    <a:noFill/>
                  </a:ln>
                  <a:solidFill>
                    <a:prstClr val="black"/>
                  </a:solidFill>
                  <a:effectLst/>
                  <a:uLnTx/>
                  <a:uFillTx/>
                  <a:latin typeface="Calibri" panose="020F0502020204030204"/>
                </a:rPr>
                <a:t> </a:t>
              </a:r>
              <a:r>
                <a:rPr kumimoji="0" lang="fi-FI" sz="1400" b="0" i="0" u="none" strike="noStrike" kern="0" cap="none" spc="0" normalizeH="0" baseline="0" noProof="0" dirty="0" err="1">
                  <a:ln>
                    <a:noFill/>
                  </a:ln>
                  <a:solidFill>
                    <a:prstClr val="black"/>
                  </a:solidFill>
                  <a:effectLst/>
                  <a:uLnTx/>
                  <a:uFillTx/>
                  <a:latin typeface="Calibri" panose="020F0502020204030204"/>
                </a:rPr>
                <a:t>conditions</a:t>
              </a:r>
              <a:endParaRPr kumimoji="0" lang="fi-FI" sz="1400" b="0" i="0" u="none" strike="noStrike" kern="0" cap="none" spc="0" normalizeH="0" baseline="0" noProof="0" dirty="0">
                <a:ln>
                  <a:noFill/>
                </a:ln>
                <a:solidFill>
                  <a:prstClr val="black"/>
                </a:solidFill>
                <a:effectLst/>
                <a:uLnTx/>
                <a:uFillTx/>
                <a:latin typeface="Calibri" panose="020F0502020204030204"/>
              </a:endParaRPr>
            </a:p>
          </p:txBody>
        </p:sp>
      </p:grpSp>
      <p:grpSp>
        <p:nvGrpSpPr>
          <p:cNvPr id="159" name="Ryhmä 158">
            <a:extLst>
              <a:ext uri="{FF2B5EF4-FFF2-40B4-BE49-F238E27FC236}">
                <a16:creationId xmlns:a16="http://schemas.microsoft.com/office/drawing/2014/main" id="{5BAAD61E-4A43-44B6-8DC6-0C864949B36A}"/>
              </a:ext>
            </a:extLst>
          </p:cNvPr>
          <p:cNvGrpSpPr/>
          <p:nvPr/>
        </p:nvGrpSpPr>
        <p:grpSpPr>
          <a:xfrm>
            <a:off x="1554480" y="23619770"/>
            <a:ext cx="12144565" cy="3308720"/>
            <a:chOff x="141518" y="926345"/>
            <a:chExt cx="12144565" cy="3308720"/>
          </a:xfrm>
        </p:grpSpPr>
        <p:sp>
          <p:nvSpPr>
            <p:cNvPr id="160" name="Suorakulmio 159">
              <a:extLst>
                <a:ext uri="{FF2B5EF4-FFF2-40B4-BE49-F238E27FC236}">
                  <a16:creationId xmlns:a16="http://schemas.microsoft.com/office/drawing/2014/main" id="{472918C5-9FE3-4D20-A301-8A0DA55AF247}"/>
                </a:ext>
              </a:extLst>
            </p:cNvPr>
            <p:cNvSpPr/>
            <p:nvPr/>
          </p:nvSpPr>
          <p:spPr>
            <a:xfrm>
              <a:off x="4725569" y="1770828"/>
              <a:ext cx="2976463" cy="615821"/>
            </a:xfrm>
            <a:prstGeom prst="rect">
              <a:avLst/>
            </a:prstGeom>
            <a:solidFill>
              <a:srgbClr val="EBF86C"/>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Spatial</a:t>
              </a:r>
              <a:r>
                <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interpolation</a:t>
              </a:r>
              <a:r>
                <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rPr>
                <a:t> of </a:t>
              </a: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measured</a:t>
              </a:r>
              <a:r>
                <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rPr>
                <a:t> data</a:t>
              </a:r>
            </a:p>
          </p:txBody>
        </p:sp>
        <p:sp>
          <p:nvSpPr>
            <p:cNvPr id="161" name="Suorakulmio 160">
              <a:extLst>
                <a:ext uri="{FF2B5EF4-FFF2-40B4-BE49-F238E27FC236}">
                  <a16:creationId xmlns:a16="http://schemas.microsoft.com/office/drawing/2014/main" id="{7F7B62D6-5234-4767-AC74-DA6CA3E8AD06}"/>
                </a:ext>
              </a:extLst>
            </p:cNvPr>
            <p:cNvSpPr/>
            <p:nvPr/>
          </p:nvSpPr>
          <p:spPr>
            <a:xfrm>
              <a:off x="8903737" y="1787415"/>
              <a:ext cx="2976463" cy="615821"/>
            </a:xfrm>
            <a:prstGeom prst="rect">
              <a:avLst/>
            </a:prstGeom>
            <a:solidFill>
              <a:srgbClr val="FABE00"/>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Dose</a:t>
              </a:r>
              <a:r>
                <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assessment</a:t>
              </a:r>
              <a:endPar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62" name="Suorakulmio 161">
              <a:extLst>
                <a:ext uri="{FF2B5EF4-FFF2-40B4-BE49-F238E27FC236}">
                  <a16:creationId xmlns:a16="http://schemas.microsoft.com/office/drawing/2014/main" id="{DAA02A7D-909E-432E-944C-C7432130A1B2}"/>
                </a:ext>
              </a:extLst>
            </p:cNvPr>
            <p:cNvSpPr/>
            <p:nvPr/>
          </p:nvSpPr>
          <p:spPr>
            <a:xfrm>
              <a:off x="236964" y="926345"/>
              <a:ext cx="2090056" cy="615821"/>
            </a:xfrm>
            <a:prstGeom prst="rect">
              <a:avLst/>
            </a:prstGeom>
            <a:solidFill>
              <a:srgbClr val="4472C4">
                <a:lumMod val="20000"/>
                <a:lumOff val="80000"/>
              </a:srgbClr>
            </a:solidFill>
            <a:ln w="12700" cap="flat" cmpd="sng" algn="ctr">
              <a:solidFill>
                <a:sysClr val="windowText" lastClr="000000"/>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Measured</a:t>
              </a:r>
              <a:r>
                <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rPr>
                <a:t> data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800" b="1" i="0" u="none" strike="noStrike" kern="0" cap="none" spc="0" normalizeH="0" baseline="0" noProof="0" dirty="0" err="1">
                  <a:ln>
                    <a:noFill/>
                  </a:ln>
                  <a:solidFill>
                    <a:prstClr val="black"/>
                  </a:solidFill>
                  <a:effectLst/>
                  <a:uLnTx/>
                  <a:uFillTx/>
                  <a:latin typeface="Calibri" panose="020F0502020204030204"/>
                  <a:ea typeface="+mn-ea"/>
                  <a:cs typeface="+mn-cs"/>
                </a:rPr>
                <a:t>Stationary</a:t>
              </a:r>
              <a:r>
                <a:rPr kumimoji="0" lang="fi-FI" sz="1800" b="1"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800" b="1" i="0" u="none" strike="noStrike" kern="0" cap="none" spc="0" normalizeH="0" baseline="0" noProof="0" dirty="0" err="1">
                  <a:ln>
                    <a:noFill/>
                  </a:ln>
                  <a:solidFill>
                    <a:prstClr val="black"/>
                  </a:solidFill>
                  <a:effectLst/>
                  <a:uLnTx/>
                  <a:uFillTx/>
                  <a:latin typeface="Calibri" panose="020F0502020204030204"/>
                  <a:ea typeface="+mn-ea"/>
                  <a:cs typeface="+mn-cs"/>
                </a:rPr>
                <a:t>probes</a:t>
              </a:r>
              <a:endParaRPr kumimoji="0" lang="fi-FI" sz="1800" b="1"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63" name="Suorakulmio 162">
              <a:extLst>
                <a:ext uri="{FF2B5EF4-FFF2-40B4-BE49-F238E27FC236}">
                  <a16:creationId xmlns:a16="http://schemas.microsoft.com/office/drawing/2014/main" id="{F3B6D0F6-C5F5-41A4-8109-6694F9CCB068}"/>
                </a:ext>
              </a:extLst>
            </p:cNvPr>
            <p:cNvSpPr/>
            <p:nvPr/>
          </p:nvSpPr>
          <p:spPr>
            <a:xfrm>
              <a:off x="216163" y="2695914"/>
              <a:ext cx="2090056" cy="615821"/>
            </a:xfrm>
            <a:prstGeom prst="rect">
              <a:avLst/>
            </a:prstGeom>
            <a:solidFill>
              <a:srgbClr val="4472C4">
                <a:lumMod val="20000"/>
                <a:lumOff val="80000"/>
              </a:srgbClr>
            </a:solidFill>
            <a:ln w="12700" cap="flat" cmpd="sng" algn="ctr">
              <a:solidFill>
                <a:sysClr val="windowText" lastClr="000000"/>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Measured</a:t>
              </a:r>
              <a:r>
                <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rPr>
                <a:t> data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800" b="1" i="0" u="none" strike="noStrike" kern="0" cap="none" spc="0" normalizeH="0" baseline="0" noProof="0" dirty="0">
                  <a:ln>
                    <a:noFill/>
                  </a:ln>
                  <a:solidFill>
                    <a:prstClr val="black"/>
                  </a:solidFill>
                  <a:effectLst/>
                  <a:uLnTx/>
                  <a:uFillTx/>
                  <a:latin typeface="Calibri" panose="020F0502020204030204"/>
                  <a:ea typeface="+mn-ea"/>
                  <a:cs typeface="+mn-cs"/>
                </a:rPr>
                <a:t>Mobile </a:t>
              </a:r>
              <a:r>
                <a:rPr kumimoji="0" lang="fi-FI" sz="1800" b="1" i="0" u="none" strike="noStrike" kern="0" cap="none" spc="0" normalizeH="0" baseline="0" noProof="0" dirty="0" err="1">
                  <a:ln>
                    <a:noFill/>
                  </a:ln>
                  <a:solidFill>
                    <a:prstClr val="black"/>
                  </a:solidFill>
                  <a:effectLst/>
                  <a:uLnTx/>
                  <a:uFillTx/>
                  <a:latin typeface="Calibri" panose="020F0502020204030204"/>
                  <a:ea typeface="+mn-ea"/>
                  <a:cs typeface="+mn-cs"/>
                </a:rPr>
                <a:t>teams</a:t>
              </a:r>
              <a:endParaRPr kumimoji="0" lang="fi-FI" sz="1800" b="1"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164" name="Suora nuoliyhdysviiva 163">
              <a:extLst>
                <a:ext uri="{FF2B5EF4-FFF2-40B4-BE49-F238E27FC236}">
                  <a16:creationId xmlns:a16="http://schemas.microsoft.com/office/drawing/2014/main" id="{B8FA51F1-DC71-481C-B29F-E4E7D3FACCB1}"/>
                </a:ext>
              </a:extLst>
            </p:cNvPr>
            <p:cNvCxnSpPr>
              <a:cxnSpLocks/>
            </p:cNvCxnSpPr>
            <p:nvPr/>
          </p:nvCxnSpPr>
          <p:spPr>
            <a:xfrm>
              <a:off x="2347821" y="1234256"/>
              <a:ext cx="2336146" cy="757335"/>
            </a:xfrm>
            <a:prstGeom prst="straightConnector1">
              <a:avLst/>
            </a:prstGeom>
            <a:noFill/>
            <a:ln w="38100" cap="flat" cmpd="sng" algn="ctr">
              <a:solidFill>
                <a:srgbClr val="E7E6E6">
                  <a:lumMod val="25000"/>
                </a:srgbClr>
              </a:solidFill>
              <a:prstDash val="solid"/>
              <a:miter lim="800000"/>
              <a:tailEnd type="triangle"/>
            </a:ln>
            <a:effectLst/>
          </p:spPr>
        </p:cxnSp>
        <p:cxnSp>
          <p:nvCxnSpPr>
            <p:cNvPr id="165" name="Suora nuoliyhdysviiva 164">
              <a:extLst>
                <a:ext uri="{FF2B5EF4-FFF2-40B4-BE49-F238E27FC236}">
                  <a16:creationId xmlns:a16="http://schemas.microsoft.com/office/drawing/2014/main" id="{BE177F04-CF6D-47B0-B662-A644B6262985}"/>
                </a:ext>
              </a:extLst>
            </p:cNvPr>
            <p:cNvCxnSpPr>
              <a:cxnSpLocks/>
              <a:stCxn id="163" idx="3"/>
            </p:cNvCxnSpPr>
            <p:nvPr/>
          </p:nvCxnSpPr>
          <p:spPr>
            <a:xfrm flipV="1">
              <a:off x="2306219" y="2201335"/>
              <a:ext cx="2377748" cy="802490"/>
            </a:xfrm>
            <a:prstGeom prst="straightConnector1">
              <a:avLst/>
            </a:prstGeom>
            <a:noFill/>
            <a:ln w="38100" cap="flat" cmpd="sng" algn="ctr">
              <a:solidFill>
                <a:srgbClr val="E7E6E6">
                  <a:lumMod val="25000"/>
                </a:srgbClr>
              </a:solidFill>
              <a:prstDash val="solid"/>
              <a:miter lim="800000"/>
              <a:tailEnd type="triangle"/>
            </a:ln>
            <a:effectLst/>
          </p:spPr>
        </p:cxnSp>
        <p:sp>
          <p:nvSpPr>
            <p:cNvPr id="166" name="Tekstiruutu 165">
              <a:extLst>
                <a:ext uri="{FF2B5EF4-FFF2-40B4-BE49-F238E27FC236}">
                  <a16:creationId xmlns:a16="http://schemas.microsoft.com/office/drawing/2014/main" id="{A7959EA8-B755-4E34-A84E-2EAA9728196E}"/>
                </a:ext>
              </a:extLst>
            </p:cNvPr>
            <p:cNvSpPr txBox="1"/>
            <p:nvPr/>
          </p:nvSpPr>
          <p:spPr>
            <a:xfrm>
              <a:off x="141518" y="1562840"/>
              <a:ext cx="345076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sz="1800" b="0" i="0" u="none" strike="noStrike" kern="0" cap="none" spc="0" normalizeH="0" baseline="0" noProof="0" dirty="0" err="1">
                  <a:ln>
                    <a:noFill/>
                  </a:ln>
                  <a:solidFill>
                    <a:prstClr val="black"/>
                  </a:solidFill>
                  <a:effectLst/>
                  <a:uLnTx/>
                  <a:uFillTx/>
                  <a:latin typeface="Calibri" panose="020F0502020204030204"/>
                </a:rPr>
                <a:t>Uncertainty</a:t>
              </a:r>
              <a:r>
                <a:rPr kumimoji="0" lang="fi-FI" sz="1800" b="0" i="0" u="none" strike="noStrike" kern="0" cap="none" spc="0" normalizeH="0" baseline="0" noProof="0" dirty="0">
                  <a:ln>
                    <a:noFill/>
                  </a:ln>
                  <a:solidFill>
                    <a:prstClr val="black"/>
                  </a:solidFill>
                  <a:effectLst/>
                  <a:uLnTx/>
                  <a:uFillTx/>
                  <a:latin typeface="Calibri" panose="020F0502020204030204"/>
                </a:rPr>
                <a:t> </a:t>
              </a:r>
              <a:r>
                <a:rPr kumimoji="0" lang="fi-FI" sz="1800" b="0" i="0" u="none" strike="noStrike" kern="0" cap="none" spc="0" normalizeH="0" baseline="0" noProof="0" dirty="0" err="1">
                  <a:ln>
                    <a:noFill/>
                  </a:ln>
                  <a:solidFill>
                    <a:prstClr val="black"/>
                  </a:solidFill>
                  <a:effectLst/>
                  <a:uLnTx/>
                  <a:uFillTx/>
                  <a:latin typeface="Calibri" panose="020F0502020204030204"/>
                </a:rPr>
                <a:t>budget</a:t>
              </a:r>
              <a:r>
                <a:rPr kumimoji="0" lang="fi-FI" sz="1800" b="0" i="0" u="none" strike="noStrike" kern="0" cap="none" spc="0" normalizeH="0" baseline="0" noProof="0" dirty="0">
                  <a:ln>
                    <a:noFill/>
                  </a:ln>
                  <a:solidFill>
                    <a:prstClr val="black"/>
                  </a:solidFill>
                  <a:effectLst/>
                  <a:uLnTx/>
                  <a:uFillTx/>
                  <a:latin typeface="Calibri" panose="020F0502020204030204"/>
                </a:rPr>
                <a:t>:</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i-FI" sz="1800" b="0" i="0" u="none" strike="noStrike" kern="0" cap="none" spc="0" normalizeH="0" baseline="0" noProof="0" dirty="0" err="1">
                  <a:ln>
                    <a:noFill/>
                  </a:ln>
                  <a:solidFill>
                    <a:prstClr val="black"/>
                  </a:solidFill>
                  <a:effectLst/>
                  <a:uLnTx/>
                  <a:uFillTx/>
                  <a:latin typeface="Calibri" panose="020F0502020204030204"/>
                </a:rPr>
                <a:t>Characterisation</a:t>
              </a:r>
              <a:r>
                <a:rPr kumimoji="0" lang="fi-FI" sz="1800" b="0" i="0" u="none" strike="noStrike" kern="0" cap="none" spc="0" normalizeH="0" baseline="0" noProof="0" dirty="0">
                  <a:ln>
                    <a:noFill/>
                  </a:ln>
                  <a:solidFill>
                    <a:prstClr val="black"/>
                  </a:solidFill>
                  <a:effectLst/>
                  <a:uLnTx/>
                  <a:uFillTx/>
                  <a:latin typeface="Calibri" panose="020F0502020204030204"/>
                </a:rPr>
                <a:t> of </a:t>
              </a:r>
              <a:r>
                <a:rPr kumimoji="0" lang="fi-FI" sz="1800" b="0" i="0" u="none" strike="noStrike" kern="0" cap="none" spc="0" normalizeH="0" baseline="0" noProof="0" dirty="0" err="1">
                  <a:ln>
                    <a:noFill/>
                  </a:ln>
                  <a:solidFill>
                    <a:prstClr val="black"/>
                  </a:solidFill>
                  <a:effectLst/>
                  <a:uLnTx/>
                  <a:uFillTx/>
                  <a:latin typeface="Calibri" panose="020F0502020204030204"/>
                </a:rPr>
                <a:t>detectors</a:t>
              </a:r>
              <a:endParaRPr kumimoji="0" lang="fi-FI" sz="1800" b="0" i="0" u="none" strike="noStrike" kern="0" cap="none" spc="0" normalizeH="0" baseline="0" noProof="0" dirty="0">
                <a:ln>
                  <a:noFill/>
                </a:ln>
                <a:solidFill>
                  <a:prstClr val="black"/>
                </a:solidFill>
                <a:effectLst/>
                <a:uLnTx/>
                <a:uFillTx/>
                <a:latin typeface="Calibri" panose="020F0502020204030204"/>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i-FI" sz="1800" b="0" i="0" u="none" strike="noStrike" kern="0" cap="none" spc="0" normalizeH="0" baseline="0" noProof="0" dirty="0" err="1">
                  <a:ln>
                    <a:noFill/>
                  </a:ln>
                  <a:solidFill>
                    <a:prstClr val="black"/>
                  </a:solidFill>
                  <a:effectLst/>
                  <a:uLnTx/>
                  <a:uFillTx/>
                  <a:latin typeface="Calibri" panose="020F0502020204030204"/>
                </a:rPr>
                <a:t>Site</a:t>
              </a:r>
              <a:r>
                <a:rPr kumimoji="0" lang="fi-FI" sz="1800" b="0" i="0" u="none" strike="noStrike" kern="0" cap="none" spc="0" normalizeH="0" baseline="0" noProof="0" dirty="0">
                  <a:ln>
                    <a:noFill/>
                  </a:ln>
                  <a:solidFill>
                    <a:prstClr val="black"/>
                  </a:solidFill>
                  <a:effectLst/>
                  <a:uLnTx/>
                  <a:uFillTx/>
                  <a:latin typeface="Calibri" panose="020F0502020204030204"/>
                </a:rPr>
                <a:t> </a:t>
              </a:r>
              <a:r>
                <a:rPr kumimoji="0" lang="fi-FI" sz="1800" b="0" i="0" u="none" strike="noStrike" kern="0" cap="none" spc="0" normalizeH="0" baseline="0" noProof="0" dirty="0" err="1">
                  <a:ln>
                    <a:noFill/>
                  </a:ln>
                  <a:solidFill>
                    <a:prstClr val="black"/>
                  </a:solidFill>
                  <a:effectLst/>
                  <a:uLnTx/>
                  <a:uFillTx/>
                  <a:latin typeface="Calibri" panose="020F0502020204030204"/>
                </a:rPr>
                <a:t>characterisation</a:t>
              </a:r>
              <a:endParaRPr kumimoji="0" lang="fi-FI" sz="1800" b="0" i="0" u="none" strike="noStrike" kern="0" cap="none" spc="0" normalizeH="0" baseline="0" noProof="0" dirty="0">
                <a:ln>
                  <a:noFill/>
                </a:ln>
                <a:solidFill>
                  <a:prstClr val="black"/>
                </a:solidFill>
                <a:effectLst/>
                <a:uLnTx/>
                <a:uFillTx/>
                <a:latin typeface="Calibri" panose="020F0502020204030204"/>
              </a:endParaRPr>
            </a:p>
          </p:txBody>
        </p:sp>
        <p:sp>
          <p:nvSpPr>
            <p:cNvPr id="167" name="Tekstiruutu 166">
              <a:extLst>
                <a:ext uri="{FF2B5EF4-FFF2-40B4-BE49-F238E27FC236}">
                  <a16:creationId xmlns:a16="http://schemas.microsoft.com/office/drawing/2014/main" id="{A37A5E9B-C658-41A4-B3BC-CCAA4F2903EE}"/>
                </a:ext>
              </a:extLst>
            </p:cNvPr>
            <p:cNvSpPr txBox="1"/>
            <p:nvPr/>
          </p:nvSpPr>
          <p:spPr>
            <a:xfrm>
              <a:off x="141518" y="3311735"/>
              <a:ext cx="345076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sz="1800" b="0" i="0" u="none" strike="noStrike" kern="0" cap="none" spc="0" normalizeH="0" baseline="0" noProof="0" dirty="0" err="1">
                  <a:ln>
                    <a:noFill/>
                  </a:ln>
                  <a:solidFill>
                    <a:prstClr val="black"/>
                  </a:solidFill>
                  <a:effectLst/>
                  <a:uLnTx/>
                  <a:uFillTx/>
                  <a:latin typeface="Calibri" panose="020F0502020204030204"/>
                </a:rPr>
                <a:t>Uncertainty</a:t>
              </a:r>
              <a:r>
                <a:rPr kumimoji="0" lang="fi-FI" sz="1800" b="0" i="0" u="none" strike="noStrike" kern="0" cap="none" spc="0" normalizeH="0" baseline="0" noProof="0" dirty="0">
                  <a:ln>
                    <a:noFill/>
                  </a:ln>
                  <a:solidFill>
                    <a:prstClr val="black"/>
                  </a:solidFill>
                  <a:effectLst/>
                  <a:uLnTx/>
                  <a:uFillTx/>
                  <a:latin typeface="Calibri" panose="020F0502020204030204"/>
                </a:rPr>
                <a:t> </a:t>
              </a:r>
              <a:r>
                <a:rPr kumimoji="0" lang="fi-FI" sz="1800" b="0" i="0" u="none" strike="noStrike" kern="0" cap="none" spc="0" normalizeH="0" baseline="0" noProof="0" dirty="0" err="1">
                  <a:ln>
                    <a:noFill/>
                  </a:ln>
                  <a:solidFill>
                    <a:prstClr val="black"/>
                  </a:solidFill>
                  <a:effectLst/>
                  <a:uLnTx/>
                  <a:uFillTx/>
                  <a:latin typeface="Calibri" panose="020F0502020204030204"/>
                </a:rPr>
                <a:t>budget</a:t>
              </a:r>
              <a:r>
                <a:rPr kumimoji="0" lang="fi-FI" sz="1800" b="0" i="0" u="none" strike="noStrike" kern="0" cap="none" spc="0" normalizeH="0" baseline="0" noProof="0" dirty="0">
                  <a:ln>
                    <a:noFill/>
                  </a:ln>
                  <a:solidFill>
                    <a:prstClr val="black"/>
                  </a:solidFill>
                  <a:effectLst/>
                  <a:uLnTx/>
                  <a:uFillTx/>
                  <a:latin typeface="Calibri" panose="020F0502020204030204"/>
                </a:rPr>
                <a:t>:</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i-FI" sz="1800" b="0" i="0" u="none" strike="noStrike" kern="0" cap="none" spc="0" normalizeH="0" baseline="0" noProof="0" dirty="0" err="1">
                  <a:ln>
                    <a:noFill/>
                  </a:ln>
                  <a:solidFill>
                    <a:prstClr val="black"/>
                  </a:solidFill>
                  <a:effectLst/>
                  <a:uLnTx/>
                  <a:uFillTx/>
                  <a:latin typeface="Calibri" panose="020F0502020204030204"/>
                </a:rPr>
                <a:t>Characterisation</a:t>
              </a:r>
              <a:r>
                <a:rPr kumimoji="0" lang="fi-FI" sz="1800" b="0" i="0" u="none" strike="noStrike" kern="0" cap="none" spc="0" normalizeH="0" baseline="0" noProof="0" dirty="0">
                  <a:ln>
                    <a:noFill/>
                  </a:ln>
                  <a:solidFill>
                    <a:prstClr val="black"/>
                  </a:solidFill>
                  <a:effectLst/>
                  <a:uLnTx/>
                  <a:uFillTx/>
                  <a:latin typeface="Calibri" panose="020F0502020204030204"/>
                </a:rPr>
                <a:t> of </a:t>
              </a:r>
              <a:r>
                <a:rPr kumimoji="0" lang="fi-FI" sz="1800" b="0" i="0" u="none" strike="noStrike" kern="0" cap="none" spc="0" normalizeH="0" baseline="0" noProof="0" dirty="0" err="1">
                  <a:ln>
                    <a:noFill/>
                  </a:ln>
                  <a:solidFill>
                    <a:prstClr val="black"/>
                  </a:solidFill>
                  <a:effectLst/>
                  <a:uLnTx/>
                  <a:uFillTx/>
                  <a:latin typeface="Calibri" panose="020F0502020204030204"/>
                </a:rPr>
                <a:t>detectors</a:t>
              </a:r>
              <a:endParaRPr kumimoji="0" lang="fi-FI" sz="1800" b="0" i="0" u="none" strike="noStrike" kern="0" cap="none" spc="0" normalizeH="0" baseline="0" noProof="0" dirty="0">
                <a:ln>
                  <a:noFill/>
                </a:ln>
                <a:solidFill>
                  <a:prstClr val="black"/>
                </a:solidFill>
                <a:effectLst/>
                <a:uLnTx/>
                <a:uFillTx/>
                <a:latin typeface="Calibri" panose="020F0502020204030204"/>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i-FI" sz="1800" b="0" i="0" u="none" strike="noStrike" kern="0" cap="none" spc="0" normalizeH="0" baseline="0" noProof="0" dirty="0" err="1">
                  <a:ln>
                    <a:noFill/>
                  </a:ln>
                  <a:solidFill>
                    <a:prstClr val="black"/>
                  </a:solidFill>
                  <a:effectLst/>
                  <a:uLnTx/>
                  <a:uFillTx/>
                  <a:latin typeface="Calibri" panose="020F0502020204030204"/>
                </a:rPr>
                <a:t>Shielding</a:t>
              </a:r>
              <a:r>
                <a:rPr kumimoji="0" lang="fi-FI" sz="1800" b="0" i="0" u="none" strike="noStrike" kern="0" cap="none" spc="0" normalizeH="0" baseline="0" noProof="0" dirty="0">
                  <a:ln>
                    <a:noFill/>
                  </a:ln>
                  <a:solidFill>
                    <a:prstClr val="black"/>
                  </a:solidFill>
                  <a:effectLst/>
                  <a:uLnTx/>
                  <a:uFillTx/>
                  <a:latin typeface="Calibri" panose="020F0502020204030204"/>
                </a:rPr>
                <a:t> </a:t>
              </a:r>
              <a:r>
                <a:rPr kumimoji="0" lang="fi-FI" sz="1800" b="0" i="0" u="none" strike="noStrike" kern="0" cap="none" spc="0" normalizeH="0" baseline="0" noProof="0" dirty="0" err="1">
                  <a:ln>
                    <a:noFill/>
                  </a:ln>
                  <a:solidFill>
                    <a:prstClr val="black"/>
                  </a:solidFill>
                  <a:effectLst/>
                  <a:uLnTx/>
                  <a:uFillTx/>
                  <a:latin typeface="Calibri" panose="020F0502020204030204"/>
                </a:rPr>
                <a:t>factors</a:t>
              </a:r>
              <a:r>
                <a:rPr kumimoji="0" lang="fi-FI" sz="1800" b="0" i="0" u="none" strike="noStrike" kern="0" cap="none" spc="0" normalizeH="0" baseline="0" noProof="0" dirty="0">
                  <a:ln>
                    <a:noFill/>
                  </a:ln>
                  <a:solidFill>
                    <a:prstClr val="black"/>
                  </a:solidFill>
                  <a:effectLst/>
                  <a:uLnTx/>
                  <a:uFillTx/>
                  <a:latin typeface="Calibri" panose="020F0502020204030204"/>
                </a:rPr>
                <a:t> (</a:t>
              </a:r>
              <a:r>
                <a:rPr kumimoji="0" lang="fi-FI" sz="1800" b="0" i="0" u="none" strike="noStrike" kern="0" cap="none" spc="0" normalizeH="0" baseline="0" noProof="0" dirty="0" err="1">
                  <a:ln>
                    <a:noFill/>
                  </a:ln>
                  <a:solidFill>
                    <a:prstClr val="black"/>
                  </a:solidFill>
                  <a:effectLst/>
                  <a:uLnTx/>
                  <a:uFillTx/>
                  <a:latin typeface="Calibri" panose="020F0502020204030204"/>
                </a:rPr>
                <a:t>vehicles</a:t>
              </a:r>
              <a:r>
                <a:rPr kumimoji="0" lang="fi-FI" sz="1800" b="0" i="0" u="none" strike="noStrike" kern="0" cap="none" spc="0" normalizeH="0" baseline="0" noProof="0" dirty="0">
                  <a:ln>
                    <a:noFill/>
                  </a:ln>
                  <a:solidFill>
                    <a:prstClr val="black"/>
                  </a:solidFill>
                  <a:effectLst/>
                  <a:uLnTx/>
                  <a:uFillTx/>
                  <a:latin typeface="Calibri" panose="020F0502020204030204"/>
                </a:rPr>
                <a:t>)</a:t>
              </a:r>
            </a:p>
          </p:txBody>
        </p:sp>
        <p:cxnSp>
          <p:nvCxnSpPr>
            <p:cNvPr id="168" name="Suora nuoliyhdysviiva 167">
              <a:extLst>
                <a:ext uri="{FF2B5EF4-FFF2-40B4-BE49-F238E27FC236}">
                  <a16:creationId xmlns:a16="http://schemas.microsoft.com/office/drawing/2014/main" id="{078CFC06-9D25-4EED-B0D4-941BCC415392}"/>
                </a:ext>
              </a:extLst>
            </p:cNvPr>
            <p:cNvCxnSpPr>
              <a:cxnSpLocks/>
            </p:cNvCxnSpPr>
            <p:nvPr/>
          </p:nvCxnSpPr>
          <p:spPr>
            <a:xfrm flipV="1">
              <a:off x="7743634" y="2078738"/>
              <a:ext cx="1091681" cy="3778"/>
            </a:xfrm>
            <a:prstGeom prst="straightConnector1">
              <a:avLst/>
            </a:prstGeom>
            <a:noFill/>
            <a:ln w="38100" cap="flat" cmpd="sng" algn="ctr">
              <a:solidFill>
                <a:srgbClr val="E7E6E6">
                  <a:lumMod val="25000"/>
                </a:srgbClr>
              </a:solidFill>
              <a:prstDash val="solid"/>
              <a:miter lim="800000"/>
              <a:tailEnd type="triangle"/>
            </a:ln>
            <a:effectLst/>
          </p:spPr>
        </p:cxnSp>
        <p:sp>
          <p:nvSpPr>
            <p:cNvPr id="169" name="Tekstiruutu 168">
              <a:extLst>
                <a:ext uri="{FF2B5EF4-FFF2-40B4-BE49-F238E27FC236}">
                  <a16:creationId xmlns:a16="http://schemas.microsoft.com/office/drawing/2014/main" id="{7B60AFD6-8E6B-4163-8EA3-BD6BDAB7A99B}"/>
                </a:ext>
              </a:extLst>
            </p:cNvPr>
            <p:cNvSpPr txBox="1"/>
            <p:nvPr/>
          </p:nvSpPr>
          <p:spPr>
            <a:xfrm>
              <a:off x="4725569" y="2505670"/>
              <a:ext cx="3450768"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sz="1800" b="0" i="0" u="none" strike="noStrike" kern="0" cap="none" spc="0" normalizeH="0" baseline="0" noProof="0" dirty="0" err="1">
                  <a:ln>
                    <a:noFill/>
                  </a:ln>
                  <a:solidFill>
                    <a:prstClr val="black"/>
                  </a:solidFill>
                  <a:effectLst/>
                  <a:uLnTx/>
                  <a:uFillTx/>
                  <a:latin typeface="Calibri" panose="020F0502020204030204"/>
                </a:rPr>
                <a:t>Uncertainty</a:t>
              </a:r>
              <a:r>
                <a:rPr kumimoji="0" lang="fi-FI" sz="1800" b="0" i="0" u="none" strike="noStrike" kern="0" cap="none" spc="0" normalizeH="0" baseline="0" noProof="0" dirty="0">
                  <a:ln>
                    <a:noFill/>
                  </a:ln>
                  <a:solidFill>
                    <a:prstClr val="black"/>
                  </a:solidFill>
                  <a:effectLst/>
                  <a:uLnTx/>
                  <a:uFillTx/>
                  <a:latin typeface="Calibri" panose="020F0502020204030204"/>
                </a:rPr>
                <a:t> </a:t>
              </a:r>
              <a:r>
                <a:rPr kumimoji="0" lang="fi-FI" sz="1800" b="0" i="0" u="none" strike="noStrike" kern="0" cap="none" spc="0" normalizeH="0" baseline="0" noProof="0" dirty="0" err="1">
                  <a:ln>
                    <a:noFill/>
                  </a:ln>
                  <a:solidFill>
                    <a:prstClr val="black"/>
                  </a:solidFill>
                  <a:effectLst/>
                  <a:uLnTx/>
                  <a:uFillTx/>
                  <a:latin typeface="Calibri" panose="020F0502020204030204"/>
                </a:rPr>
                <a:t>budget</a:t>
              </a:r>
              <a:r>
                <a:rPr kumimoji="0" lang="fi-FI" sz="1800" b="0" i="0" u="none" strike="noStrike" kern="0" cap="none" spc="0" normalizeH="0" baseline="0" noProof="0" dirty="0">
                  <a:ln>
                    <a:noFill/>
                  </a:ln>
                  <a:solidFill>
                    <a:prstClr val="black"/>
                  </a:solidFill>
                  <a:effectLst/>
                  <a:uLnTx/>
                  <a:uFillTx/>
                  <a:latin typeface="Calibri" panose="020F0502020204030204"/>
                </a:rPr>
                <a:t> for </a:t>
              </a:r>
              <a:r>
                <a:rPr kumimoji="0" lang="fi-FI" sz="1800" b="0" i="0" u="none" strike="noStrike" kern="0" cap="none" spc="0" normalizeH="0" baseline="0" noProof="0" dirty="0" err="1">
                  <a:ln>
                    <a:noFill/>
                  </a:ln>
                  <a:solidFill>
                    <a:prstClr val="black"/>
                  </a:solidFill>
                  <a:effectLst/>
                  <a:uLnTx/>
                  <a:uFillTx/>
                  <a:latin typeface="Calibri" panose="020F0502020204030204"/>
                </a:rPr>
                <a:t>interpolated</a:t>
              </a:r>
              <a:r>
                <a:rPr kumimoji="0" lang="fi-FI" sz="1800" b="0" i="0" u="none" strike="noStrike" kern="0" cap="none" spc="0" normalizeH="0" baseline="0" noProof="0" dirty="0">
                  <a:ln>
                    <a:noFill/>
                  </a:ln>
                  <a:solidFill>
                    <a:prstClr val="black"/>
                  </a:solidFill>
                  <a:effectLst/>
                  <a:uLnTx/>
                  <a:uFillTx/>
                  <a:latin typeface="Calibri" panose="020F0502020204030204"/>
                </a:rPr>
                <a:t> data</a:t>
              </a:r>
            </a:p>
          </p:txBody>
        </p:sp>
        <p:sp>
          <p:nvSpPr>
            <p:cNvPr id="170" name="Tekstiruutu 169">
              <a:extLst>
                <a:ext uri="{FF2B5EF4-FFF2-40B4-BE49-F238E27FC236}">
                  <a16:creationId xmlns:a16="http://schemas.microsoft.com/office/drawing/2014/main" id="{B79FC389-371D-47C9-9B53-8A7F5DDFA44B}"/>
                </a:ext>
              </a:extLst>
            </p:cNvPr>
            <p:cNvSpPr txBox="1"/>
            <p:nvPr/>
          </p:nvSpPr>
          <p:spPr>
            <a:xfrm>
              <a:off x="8835315" y="2505670"/>
              <a:ext cx="3450768"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sz="1800" b="0" i="0" u="none" strike="noStrike" kern="0" cap="none" spc="0" normalizeH="0" baseline="0" noProof="0" dirty="0" err="1">
                  <a:ln>
                    <a:noFill/>
                  </a:ln>
                  <a:solidFill>
                    <a:prstClr val="black"/>
                  </a:solidFill>
                  <a:effectLst/>
                  <a:uLnTx/>
                  <a:uFillTx/>
                  <a:latin typeface="Calibri" panose="020F0502020204030204"/>
                </a:rPr>
                <a:t>Uncertainty</a:t>
              </a:r>
              <a:r>
                <a:rPr kumimoji="0" lang="fi-FI" sz="1800" b="0" i="0" u="none" strike="noStrike" kern="0" cap="none" spc="0" normalizeH="0" baseline="0" noProof="0" dirty="0">
                  <a:ln>
                    <a:noFill/>
                  </a:ln>
                  <a:solidFill>
                    <a:prstClr val="black"/>
                  </a:solidFill>
                  <a:effectLst/>
                  <a:uLnTx/>
                  <a:uFillTx/>
                  <a:latin typeface="Calibri" panose="020F0502020204030204"/>
                </a:rPr>
                <a:t> </a:t>
              </a:r>
              <a:r>
                <a:rPr kumimoji="0" lang="fi-FI" sz="1800" b="0" i="0" u="none" strike="noStrike" kern="0" cap="none" spc="0" normalizeH="0" baseline="0" noProof="0" dirty="0" err="1">
                  <a:ln>
                    <a:noFill/>
                  </a:ln>
                  <a:solidFill>
                    <a:prstClr val="black"/>
                  </a:solidFill>
                  <a:effectLst/>
                  <a:uLnTx/>
                  <a:uFillTx/>
                  <a:latin typeface="Calibri" panose="020F0502020204030204"/>
                </a:rPr>
                <a:t>budget</a:t>
              </a:r>
              <a:r>
                <a:rPr kumimoji="0" lang="fi-FI" sz="1800" b="0" i="0" u="none" strike="noStrike" kern="0" cap="none" spc="0" normalizeH="0" baseline="0" noProof="0" dirty="0">
                  <a:ln>
                    <a:noFill/>
                  </a:ln>
                  <a:solidFill>
                    <a:prstClr val="black"/>
                  </a:solidFill>
                  <a:effectLst/>
                  <a:uLnTx/>
                  <a:uFillTx/>
                  <a:latin typeface="Calibri" panose="020F0502020204030204"/>
                </a:rPr>
                <a:t> for </a:t>
              </a:r>
              <a:r>
                <a:rPr kumimoji="0" lang="fi-FI" sz="1800" b="0" i="0" u="none" strike="noStrike" kern="0" cap="none" spc="0" normalizeH="0" baseline="0" noProof="0" dirty="0" err="1">
                  <a:ln>
                    <a:noFill/>
                  </a:ln>
                  <a:solidFill>
                    <a:prstClr val="black"/>
                  </a:solidFill>
                  <a:effectLst/>
                  <a:uLnTx/>
                  <a:uFillTx/>
                  <a:latin typeface="Calibri" panose="020F0502020204030204"/>
                </a:rPr>
                <a:t>dose</a:t>
              </a:r>
              <a:r>
                <a:rPr kumimoji="0" lang="fi-FI" sz="1800" b="0" i="0" u="none" strike="noStrike" kern="0" cap="none" spc="0" normalizeH="0" baseline="0" noProof="0" dirty="0">
                  <a:ln>
                    <a:noFill/>
                  </a:ln>
                  <a:solidFill>
                    <a:prstClr val="black"/>
                  </a:solidFill>
                  <a:effectLst/>
                  <a:uLnTx/>
                  <a:uFillTx/>
                  <a:latin typeface="Calibri" panose="020F0502020204030204"/>
                </a:rPr>
                <a:t> </a:t>
              </a:r>
              <a:r>
                <a:rPr kumimoji="0" lang="fi-FI" sz="1800" b="0" i="0" u="none" strike="noStrike" kern="0" cap="none" spc="0" normalizeH="0" baseline="0" noProof="0" dirty="0" err="1">
                  <a:ln>
                    <a:noFill/>
                  </a:ln>
                  <a:solidFill>
                    <a:prstClr val="black"/>
                  </a:solidFill>
                  <a:effectLst/>
                  <a:uLnTx/>
                  <a:uFillTx/>
                  <a:latin typeface="Calibri" panose="020F0502020204030204"/>
                </a:rPr>
                <a:t>assessment</a:t>
              </a:r>
              <a:endParaRPr kumimoji="0" lang="fi-FI"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171" name="Text Box 12">
            <a:extLst>
              <a:ext uri="{FF2B5EF4-FFF2-40B4-BE49-F238E27FC236}">
                <a16:creationId xmlns:a16="http://schemas.microsoft.com/office/drawing/2014/main" id="{B90C89CA-3CD3-4BD5-868B-01937A38B748}"/>
              </a:ext>
            </a:extLst>
          </p:cNvPr>
          <p:cNvSpPr txBox="1">
            <a:spLocks noChangeArrowheads="1"/>
          </p:cNvSpPr>
          <p:nvPr/>
        </p:nvSpPr>
        <p:spPr bwMode="auto">
          <a:xfrm>
            <a:off x="1672590" y="27274071"/>
            <a:ext cx="27249120" cy="533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dirty="0">
                <a:latin typeface="+mn-lt"/>
                <a:cs typeface="Segoe UI" pitchFamily="34" charset="0"/>
              </a:rPr>
              <a:t>and additional techniques and methods such as </a:t>
            </a:r>
          </a:p>
        </p:txBody>
      </p:sp>
      <p:grpSp>
        <p:nvGrpSpPr>
          <p:cNvPr id="179" name="Ryhmä 178">
            <a:extLst>
              <a:ext uri="{FF2B5EF4-FFF2-40B4-BE49-F238E27FC236}">
                <a16:creationId xmlns:a16="http://schemas.microsoft.com/office/drawing/2014/main" id="{F5B70CFC-7120-479F-BA07-E1580604C253}"/>
              </a:ext>
            </a:extLst>
          </p:cNvPr>
          <p:cNvGrpSpPr>
            <a:grpSpLocks noChangeAspect="1"/>
          </p:cNvGrpSpPr>
          <p:nvPr/>
        </p:nvGrpSpPr>
        <p:grpSpPr>
          <a:xfrm>
            <a:off x="1954171" y="10860301"/>
            <a:ext cx="5550358" cy="2379793"/>
            <a:chOff x="1659052" y="580386"/>
            <a:chExt cx="7340376" cy="3147288"/>
          </a:xfrm>
        </p:grpSpPr>
        <p:sp>
          <p:nvSpPr>
            <p:cNvPr id="180" name="Suorakulmio 179">
              <a:extLst>
                <a:ext uri="{FF2B5EF4-FFF2-40B4-BE49-F238E27FC236}">
                  <a16:creationId xmlns:a16="http://schemas.microsoft.com/office/drawing/2014/main" id="{A8EE24A3-CB43-492E-BA41-363FA913229F}"/>
                </a:ext>
              </a:extLst>
            </p:cNvPr>
            <p:cNvSpPr/>
            <p:nvPr/>
          </p:nvSpPr>
          <p:spPr>
            <a:xfrm>
              <a:off x="5405591" y="580386"/>
              <a:ext cx="3593837" cy="2348054"/>
            </a:xfrm>
            <a:prstGeom prst="rect">
              <a:avLst/>
            </a:prstGeom>
            <a:solidFill>
              <a:srgbClr val="EBF86C"/>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200" b="1" i="0" u="none" strike="noStrike" kern="0" cap="none" spc="0" normalizeH="0" baseline="0" noProof="0" dirty="0" err="1">
                  <a:ln>
                    <a:noFill/>
                  </a:ln>
                  <a:solidFill>
                    <a:prstClr val="black"/>
                  </a:solidFill>
                  <a:effectLst/>
                  <a:uLnTx/>
                  <a:uFillTx/>
                  <a:latin typeface="Calibri" panose="020F0502020204030204"/>
                  <a:ea typeface="+mn-ea"/>
                  <a:cs typeface="+mn-cs"/>
                </a:rPr>
                <a:t>External</a:t>
              </a:r>
              <a:r>
                <a:rPr kumimoji="0" lang="fi-FI" sz="1200" b="1"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200" b="1" i="0" u="none" strike="noStrike" kern="0" cap="none" spc="0" normalizeH="0" baseline="0" noProof="0" dirty="0" err="1">
                  <a:ln>
                    <a:noFill/>
                  </a:ln>
                  <a:solidFill>
                    <a:prstClr val="black"/>
                  </a:solidFill>
                  <a:effectLst/>
                  <a:uLnTx/>
                  <a:uFillTx/>
                  <a:latin typeface="Calibri" panose="020F0502020204030204"/>
                  <a:ea typeface="+mn-ea"/>
                  <a:cs typeface="+mn-cs"/>
                </a:rPr>
                <a:t>exposure</a:t>
              </a:r>
              <a:endParaRPr lang="fi-FI" sz="1200" b="1" kern="0" dirty="0">
                <a:solidFill>
                  <a:prstClr val="black"/>
                </a:solidFill>
                <a:latin typeface="Calibri" panose="020F0502020204030204"/>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200" b="1" i="0" u="none" strike="noStrike" kern="0" cap="none" spc="0" normalizeH="0" baseline="0" noProof="0" dirty="0">
                <a:ln>
                  <a:noFill/>
                </a:ln>
                <a:solidFill>
                  <a:prstClr val="black"/>
                </a:solidFill>
                <a:effectLst/>
                <a:uLnTx/>
                <a:uFillTx/>
                <a:latin typeface="Calibri" panose="020F0502020204030204"/>
                <a:ea typeface="+mn-ea"/>
                <a:cs typeface="+mn-cs"/>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i-FI" sz="1400" b="0" i="0" u="none" strike="noStrike" kern="0" cap="none" spc="0" normalizeH="0" baseline="0" noProof="0" dirty="0" err="1">
                  <a:ln>
                    <a:noFill/>
                  </a:ln>
                  <a:solidFill>
                    <a:prstClr val="black"/>
                  </a:solidFill>
                  <a:effectLst/>
                  <a:uLnTx/>
                  <a:uFillTx/>
                  <a:latin typeface="Calibri" panose="020F0502020204030204"/>
                  <a:ea typeface="+mn-ea"/>
                  <a:cs typeface="+mn-cs"/>
                </a:rPr>
                <a:t>Cloud</a:t>
              </a:r>
              <a:r>
                <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400" b="0" i="0" u="none" strike="noStrike" kern="0" cap="none" spc="0" normalizeH="0" baseline="0" noProof="0" dirty="0" err="1">
                  <a:ln>
                    <a:noFill/>
                  </a:ln>
                  <a:solidFill>
                    <a:prstClr val="black"/>
                  </a:solidFill>
                  <a:effectLst/>
                  <a:uLnTx/>
                  <a:uFillTx/>
                  <a:latin typeface="Calibri" panose="020F0502020204030204"/>
                  <a:ea typeface="+mn-ea"/>
                  <a:cs typeface="+mn-cs"/>
                </a:rPr>
                <a:t>shine</a:t>
              </a:r>
              <a:endPar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ctr"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i-FI" sz="1400" b="0" i="0" u="none" strike="noStrike" kern="0" cap="none" spc="0" normalizeH="0" baseline="0" noProof="0" dirty="0" err="1">
                  <a:ln>
                    <a:noFill/>
                  </a:ln>
                  <a:solidFill>
                    <a:prstClr val="black"/>
                  </a:solidFill>
                  <a:effectLst/>
                  <a:uLnTx/>
                  <a:uFillTx/>
                  <a:latin typeface="Calibri" panose="020F0502020204030204"/>
                  <a:ea typeface="+mn-ea"/>
                  <a:cs typeface="+mn-cs"/>
                </a:rPr>
                <a:t>Ground</a:t>
              </a:r>
              <a:r>
                <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400" b="0" i="0" u="none" strike="noStrike" kern="0" cap="none" spc="0" normalizeH="0" baseline="0" noProof="0" dirty="0" err="1">
                  <a:ln>
                    <a:noFill/>
                  </a:ln>
                  <a:solidFill>
                    <a:prstClr val="black"/>
                  </a:solidFill>
                  <a:effectLst/>
                  <a:uLnTx/>
                  <a:uFillTx/>
                  <a:latin typeface="Calibri" panose="020F0502020204030204"/>
                  <a:ea typeface="+mn-ea"/>
                  <a:cs typeface="+mn-cs"/>
                </a:rPr>
                <a:t>shine</a:t>
              </a:r>
              <a:endPar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2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81" name="Suorakulmio 180">
              <a:extLst>
                <a:ext uri="{FF2B5EF4-FFF2-40B4-BE49-F238E27FC236}">
                  <a16:creationId xmlns:a16="http://schemas.microsoft.com/office/drawing/2014/main" id="{B1F49184-AA63-44EB-8D44-18D3F624AAEC}"/>
                </a:ext>
              </a:extLst>
            </p:cNvPr>
            <p:cNvSpPr/>
            <p:nvPr/>
          </p:nvSpPr>
          <p:spPr>
            <a:xfrm>
              <a:off x="1659052" y="581014"/>
              <a:ext cx="3593836" cy="2348054"/>
            </a:xfrm>
            <a:prstGeom prst="rect">
              <a:avLst/>
            </a:prstGeom>
            <a:solidFill>
              <a:srgbClr val="EBF86C"/>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200" b="1" i="0" u="none" strike="noStrike" kern="0" cap="none" spc="0" normalizeH="0" baseline="0" noProof="0" dirty="0" err="1">
                  <a:ln>
                    <a:noFill/>
                  </a:ln>
                  <a:solidFill>
                    <a:prstClr val="black"/>
                  </a:solidFill>
                  <a:effectLst/>
                  <a:uLnTx/>
                  <a:uFillTx/>
                  <a:latin typeface="Calibri" panose="020F0502020204030204"/>
                  <a:ea typeface="+mn-ea"/>
                  <a:cs typeface="+mn-cs"/>
                </a:rPr>
                <a:t>Internal</a:t>
              </a:r>
              <a:r>
                <a:rPr kumimoji="0" lang="fi-FI" sz="1200" b="1"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200" b="1" i="0" u="none" strike="noStrike" kern="0" cap="none" spc="0" normalizeH="0" baseline="0" noProof="0" dirty="0" err="1">
                  <a:ln>
                    <a:noFill/>
                  </a:ln>
                  <a:solidFill>
                    <a:prstClr val="black"/>
                  </a:solidFill>
                  <a:effectLst/>
                  <a:uLnTx/>
                  <a:uFillTx/>
                  <a:latin typeface="Calibri" panose="020F0502020204030204"/>
                  <a:ea typeface="+mn-ea"/>
                  <a:cs typeface="+mn-cs"/>
                </a:rPr>
                <a:t>exposure</a:t>
              </a:r>
              <a:endParaRPr kumimoji="0" lang="fi-FI" sz="1200" b="1"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2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2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2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i-FI" sz="12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i-FI" sz="1400" b="0" i="0" u="none" strike="noStrike" kern="0" cap="none" spc="0" normalizeH="0" baseline="0" noProof="0" dirty="0" err="1">
                  <a:ln>
                    <a:noFill/>
                  </a:ln>
                  <a:solidFill>
                    <a:prstClr val="black"/>
                  </a:solidFill>
                  <a:effectLst/>
                  <a:uLnTx/>
                  <a:uFillTx/>
                  <a:latin typeface="Calibri" panose="020F0502020204030204"/>
                  <a:ea typeface="+mn-ea"/>
                  <a:cs typeface="+mn-cs"/>
                </a:rPr>
                <a:t>Inhalation</a:t>
              </a:r>
              <a:endPar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i-FI" sz="1400" b="0" i="0" u="none" strike="noStrike" kern="0" cap="none" spc="0" normalizeH="0" baseline="0" noProof="0" dirty="0" err="1">
                  <a:ln>
                    <a:noFill/>
                  </a:ln>
                  <a:solidFill>
                    <a:prstClr val="black"/>
                  </a:solidFill>
                  <a:effectLst/>
                  <a:uLnTx/>
                  <a:uFillTx/>
                  <a:latin typeface="Calibri" panose="020F0502020204030204"/>
                  <a:ea typeface="+mn-ea"/>
                  <a:cs typeface="+mn-cs"/>
                </a:rPr>
                <a:t>Ingestion</a:t>
              </a:r>
              <a:endParaRPr kumimoji="0" lang="fi-FI" sz="14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82" name="Suorakulmio 181">
              <a:extLst>
                <a:ext uri="{FF2B5EF4-FFF2-40B4-BE49-F238E27FC236}">
                  <a16:creationId xmlns:a16="http://schemas.microsoft.com/office/drawing/2014/main" id="{99502694-A271-4B4A-BBC6-CAAA612D6F70}"/>
                </a:ext>
              </a:extLst>
            </p:cNvPr>
            <p:cNvSpPr/>
            <p:nvPr/>
          </p:nvSpPr>
          <p:spPr>
            <a:xfrm>
              <a:off x="1763089" y="1300508"/>
              <a:ext cx="2920878" cy="250777"/>
            </a:xfrm>
            <a:prstGeom prst="rect">
              <a:avLst/>
            </a:prstGeom>
            <a:solidFill>
              <a:srgbClr val="4472C4">
                <a:lumMod val="20000"/>
                <a:lumOff val="80000"/>
              </a:srgbClr>
            </a:solidFill>
            <a:ln w="12700" cap="flat" cmpd="sng" algn="ctr">
              <a:solidFill>
                <a:sysClr val="windowText" lastClr="000000"/>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l-GR" sz="1200" b="1" i="0" u="none" strike="noStrike" kern="0" cap="none" spc="0" normalizeH="0" baseline="0" noProof="0" dirty="0">
                  <a:ln>
                    <a:noFill/>
                  </a:ln>
                  <a:solidFill>
                    <a:prstClr val="black"/>
                  </a:solidFill>
                  <a:effectLst/>
                  <a:uLnTx/>
                  <a:uFillTx/>
                  <a:latin typeface="Calibri" panose="020F0502020204030204"/>
                  <a:ea typeface="+mn-ea"/>
                  <a:cs typeface="+mn-cs"/>
                </a:rPr>
                <a:t>α</a:t>
              </a:r>
              <a:endParaRPr kumimoji="0" lang="fi-FI" sz="1200" b="1"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83" name="Suorakulmio 182">
              <a:extLst>
                <a:ext uri="{FF2B5EF4-FFF2-40B4-BE49-F238E27FC236}">
                  <a16:creationId xmlns:a16="http://schemas.microsoft.com/office/drawing/2014/main" id="{39805B3F-A98A-43E7-A210-A8CE5D377CA2}"/>
                </a:ext>
              </a:extLst>
            </p:cNvPr>
            <p:cNvSpPr/>
            <p:nvPr/>
          </p:nvSpPr>
          <p:spPr>
            <a:xfrm>
              <a:off x="3208090" y="1865926"/>
              <a:ext cx="2720317" cy="243010"/>
            </a:xfrm>
            <a:prstGeom prst="rect">
              <a:avLst/>
            </a:prstGeom>
            <a:solidFill>
              <a:srgbClr val="4472C4">
                <a:lumMod val="20000"/>
                <a:lumOff val="80000"/>
              </a:srgbClr>
            </a:solidFill>
            <a:ln w="12700" cap="flat" cmpd="sng" algn="ctr">
              <a:solidFill>
                <a:sysClr val="windowText" lastClr="000000"/>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l-GR" sz="1200" b="1" i="0" u="none" strike="noStrike" kern="0" cap="none" spc="0" normalizeH="0" baseline="0" noProof="0" dirty="0">
                  <a:ln>
                    <a:noFill/>
                  </a:ln>
                  <a:solidFill>
                    <a:prstClr val="black"/>
                  </a:solidFill>
                  <a:effectLst/>
                  <a:uLnTx/>
                  <a:uFillTx/>
                  <a:latin typeface="Calibri" panose="020F0502020204030204"/>
                  <a:ea typeface="+mn-ea"/>
                  <a:cs typeface="+mn-cs"/>
                </a:rPr>
                <a:t>β</a:t>
              </a:r>
              <a:endParaRPr kumimoji="0" lang="fi-FI" sz="1200" b="1"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84" name="Suorakulmio 183">
              <a:extLst>
                <a:ext uri="{FF2B5EF4-FFF2-40B4-BE49-F238E27FC236}">
                  <a16:creationId xmlns:a16="http://schemas.microsoft.com/office/drawing/2014/main" id="{AAFA56E7-58DF-4F96-A30C-53DC389F17EF}"/>
                </a:ext>
              </a:extLst>
            </p:cNvPr>
            <p:cNvSpPr/>
            <p:nvPr/>
          </p:nvSpPr>
          <p:spPr>
            <a:xfrm>
              <a:off x="4068147" y="2393614"/>
              <a:ext cx="4632769" cy="250776"/>
            </a:xfrm>
            <a:prstGeom prst="rect">
              <a:avLst/>
            </a:prstGeom>
            <a:solidFill>
              <a:srgbClr val="4472C4">
                <a:lumMod val="20000"/>
                <a:lumOff val="80000"/>
              </a:srgbClr>
            </a:solidFill>
            <a:ln w="12700" cap="flat" cmpd="sng" algn="ctr">
              <a:solidFill>
                <a:sysClr val="windowText" lastClr="000000"/>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l-GR" sz="1200" b="1" i="0" u="none" strike="noStrike" kern="0" cap="none" spc="0" normalizeH="0" baseline="0" noProof="0" dirty="0">
                  <a:ln>
                    <a:noFill/>
                  </a:ln>
                  <a:solidFill>
                    <a:prstClr val="black"/>
                  </a:solidFill>
                  <a:effectLst/>
                  <a:uLnTx/>
                  <a:uFillTx/>
                  <a:latin typeface="Calibri" panose="020F0502020204030204"/>
                  <a:ea typeface="+mn-ea"/>
                  <a:cs typeface="+mn-cs"/>
                </a:rPr>
                <a:t>γ</a:t>
              </a:r>
              <a:endParaRPr kumimoji="0" lang="fi-FI" sz="1200" b="1"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85" name="Nuoli: Alas 184">
              <a:extLst>
                <a:ext uri="{FF2B5EF4-FFF2-40B4-BE49-F238E27FC236}">
                  <a16:creationId xmlns:a16="http://schemas.microsoft.com/office/drawing/2014/main" id="{A4CD9CAB-FD08-475C-9FF9-31588D961DDE}"/>
                </a:ext>
              </a:extLst>
            </p:cNvPr>
            <p:cNvSpPr/>
            <p:nvPr/>
          </p:nvSpPr>
          <p:spPr>
            <a:xfrm>
              <a:off x="5102464" y="2976431"/>
              <a:ext cx="467912" cy="351939"/>
            </a:xfrm>
            <a:prstGeom prst="downArrow">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solidFill>
                <a:sysClr val="windowText" lastClr="000000"/>
              </a:solid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2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6" name="Suorakulmio 185">
              <a:extLst>
                <a:ext uri="{FF2B5EF4-FFF2-40B4-BE49-F238E27FC236}">
                  <a16:creationId xmlns:a16="http://schemas.microsoft.com/office/drawing/2014/main" id="{E22D42A0-08F8-4619-A508-8C6F718499E3}"/>
                </a:ext>
              </a:extLst>
            </p:cNvPr>
            <p:cNvSpPr/>
            <p:nvPr/>
          </p:nvSpPr>
          <p:spPr>
            <a:xfrm>
              <a:off x="1659052" y="3375734"/>
              <a:ext cx="7340376" cy="351940"/>
            </a:xfrm>
            <a:prstGeom prst="rect">
              <a:avLst/>
            </a:prstGeom>
            <a:solidFill>
              <a:srgbClr val="FABE00"/>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200" b="1" i="0" u="none" strike="noStrike" kern="0" cap="none" spc="0" normalizeH="0" baseline="0" noProof="0" dirty="0" err="1">
                  <a:ln>
                    <a:noFill/>
                  </a:ln>
                  <a:solidFill>
                    <a:prstClr val="black"/>
                  </a:solidFill>
                  <a:effectLst/>
                  <a:uLnTx/>
                  <a:uFillTx/>
                  <a:latin typeface="Calibri" panose="020F0502020204030204"/>
                  <a:ea typeface="+mn-ea"/>
                  <a:cs typeface="+mn-cs"/>
                </a:rPr>
                <a:t>Dose</a:t>
              </a:r>
              <a:endParaRPr kumimoji="0" lang="fi-FI" sz="1200" b="1"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sp>
        <p:nvSpPr>
          <p:cNvPr id="187" name="Text Box 12">
            <a:extLst>
              <a:ext uri="{FF2B5EF4-FFF2-40B4-BE49-F238E27FC236}">
                <a16:creationId xmlns:a16="http://schemas.microsoft.com/office/drawing/2014/main" id="{04EA78B8-6618-4269-858C-92B702F72563}"/>
              </a:ext>
            </a:extLst>
          </p:cNvPr>
          <p:cNvSpPr txBox="1">
            <a:spLocks noChangeArrowheads="1"/>
          </p:cNvSpPr>
          <p:nvPr/>
        </p:nvSpPr>
        <p:spPr bwMode="auto">
          <a:xfrm rot="16200000">
            <a:off x="13853170" y="24257428"/>
            <a:ext cx="4071508" cy="533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dirty="0">
                <a:latin typeface="+mn-lt"/>
                <a:cs typeface="Segoe UI" pitchFamily="34" charset="0"/>
              </a:rPr>
              <a:t>Typical uncertainties:</a:t>
            </a:r>
          </a:p>
        </p:txBody>
      </p:sp>
      <p:sp>
        <p:nvSpPr>
          <p:cNvPr id="91" name="Suorakulmio 90">
            <a:extLst>
              <a:ext uri="{FF2B5EF4-FFF2-40B4-BE49-F238E27FC236}">
                <a16:creationId xmlns:a16="http://schemas.microsoft.com/office/drawing/2014/main" id="{03E6174A-5883-4B3A-B4FC-F2879B985F44}"/>
              </a:ext>
            </a:extLst>
          </p:cNvPr>
          <p:cNvSpPr/>
          <p:nvPr/>
        </p:nvSpPr>
        <p:spPr>
          <a:xfrm>
            <a:off x="1805899" y="28114358"/>
            <a:ext cx="5549333" cy="2522424"/>
          </a:xfrm>
          <a:prstGeom prst="rect">
            <a:avLst/>
          </a:prstGeom>
          <a:gradFill flip="none" rotWithShape="1">
            <a:gsLst>
              <a:gs pos="100000">
                <a:sysClr val="window" lastClr="FFFFFF"/>
              </a:gs>
              <a:gs pos="28000">
                <a:srgbClr val="4472C4">
                  <a:lumMod val="5000"/>
                  <a:lumOff val="95000"/>
                </a:srgbClr>
              </a:gs>
              <a:gs pos="0">
                <a:srgbClr val="E5EBF7"/>
              </a:gs>
            </a:gsLst>
            <a:lin ang="5400000" scaled="1"/>
            <a:tileRect/>
          </a:gradFill>
          <a:ln w="12700" cap="flat" cmpd="sng" algn="ctr">
            <a:noFill/>
            <a:prstDash val="solid"/>
            <a:miter lim="800000"/>
          </a:ln>
          <a:effectLst/>
          <a:scene3d>
            <a:camera prst="orthographicFront">
              <a:rot lat="0" lon="0" rev="0"/>
            </a:camera>
            <a:lightRig rig="brightRoom" dir="t">
              <a:rot lat="0" lon="0" rev="600000"/>
            </a:lightRig>
          </a:scene3d>
          <a:sp3d prstMaterial="metal">
            <a:bevelT w="38100" h="57150" prst="angle"/>
          </a:sp3d>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2800" b="1" i="0" u="none" strike="noStrike" kern="0" cap="none" spc="0" normalizeH="0" baseline="0" noProof="0" dirty="0" err="1">
                <a:ln>
                  <a:noFill/>
                </a:ln>
                <a:solidFill>
                  <a:prstClr val="black"/>
                </a:solidFill>
                <a:effectLst/>
                <a:uLnTx/>
                <a:uFillTx/>
                <a:latin typeface="Calibri" panose="020F0502020204030204"/>
                <a:ea typeface="+mn-ea"/>
                <a:cs typeface="+mn-cs"/>
              </a:rPr>
              <a:t>Spectrometric</a:t>
            </a:r>
            <a:r>
              <a:rPr kumimoji="0" lang="fi-FI" sz="2800" b="1"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2800" b="1" i="0" u="none" strike="noStrike" kern="0" cap="none" spc="0" normalizeH="0" baseline="0" noProof="0" dirty="0" err="1">
                <a:ln>
                  <a:noFill/>
                </a:ln>
                <a:solidFill>
                  <a:prstClr val="black"/>
                </a:solidFill>
                <a:effectLst/>
                <a:uLnTx/>
                <a:uFillTx/>
                <a:latin typeface="Calibri" panose="020F0502020204030204"/>
                <a:ea typeface="+mn-ea"/>
                <a:cs typeface="+mn-cs"/>
              </a:rPr>
              <a:t>probes</a:t>
            </a:r>
            <a:endParaRPr kumimoji="0" lang="fi-FI" sz="2800" b="1"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28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i-FI" sz="2800" b="0" i="0" u="none" strike="noStrike" kern="0" cap="none" spc="0" normalizeH="0" baseline="0" noProof="0" dirty="0" err="1">
                <a:ln>
                  <a:noFill/>
                </a:ln>
                <a:solidFill>
                  <a:prstClr val="black"/>
                </a:solidFill>
                <a:effectLst/>
                <a:uLnTx/>
                <a:uFillTx/>
                <a:latin typeface="Calibri" panose="020F0502020204030204"/>
                <a:ea typeface="+mn-ea"/>
                <a:cs typeface="+mn-cs"/>
              </a:rPr>
              <a:t>Nuclide</a:t>
            </a:r>
            <a:r>
              <a:rPr kumimoji="0" lang="fi-FI" sz="2800" b="0" i="0" u="none" strike="noStrike" kern="0" cap="none" spc="0" normalizeH="0" baseline="0" noProof="0" dirty="0">
                <a:ln>
                  <a:noFill/>
                </a:ln>
                <a:solidFill>
                  <a:prstClr val="black"/>
                </a:solidFill>
                <a:effectLst/>
                <a:uLnTx/>
                <a:uFillTx/>
                <a:latin typeface="Calibri" panose="020F0502020204030204"/>
                <a:ea typeface="+mn-ea"/>
                <a:cs typeface="+mn-cs"/>
              </a:rPr>
              <a:t> composition of </a:t>
            </a:r>
            <a:r>
              <a:rPr kumimoji="0" lang="fi-FI" sz="2800" b="0" i="0" u="none" strike="noStrike" kern="0" cap="none" spc="0" normalizeH="0" baseline="0" noProof="0" dirty="0" err="1">
                <a:ln>
                  <a:noFill/>
                </a:ln>
                <a:solidFill>
                  <a:prstClr val="black"/>
                </a:solidFill>
                <a:effectLst/>
                <a:uLnTx/>
                <a:uFillTx/>
                <a:latin typeface="Calibri" panose="020F0502020204030204"/>
                <a:ea typeface="+mn-ea"/>
                <a:cs typeface="+mn-cs"/>
              </a:rPr>
              <a:t>cloud</a:t>
            </a:r>
            <a:r>
              <a:rPr kumimoji="0" lang="fi-FI" sz="2800" b="0" i="0" u="none" strike="noStrike" kern="0" cap="none" spc="0" normalizeH="0" baseline="0" noProof="0" dirty="0">
                <a:ln>
                  <a:noFill/>
                </a:ln>
                <a:solidFill>
                  <a:prstClr val="black"/>
                </a:solidFill>
                <a:effectLst/>
                <a:uLnTx/>
                <a:uFillTx/>
                <a:latin typeface="Calibri" panose="020F0502020204030204"/>
                <a:ea typeface="+mn-ea"/>
                <a:cs typeface="+mn-cs"/>
              </a:rPr>
              <a:t> and </a:t>
            </a:r>
            <a:r>
              <a:rPr kumimoji="0" lang="fi-FI" sz="2800" b="0" i="0" u="none" strike="noStrike" kern="0" cap="none" spc="0" normalizeH="0" baseline="0" noProof="0" dirty="0" err="1">
                <a:ln>
                  <a:noFill/>
                </a:ln>
                <a:solidFill>
                  <a:prstClr val="black"/>
                </a:solidFill>
                <a:effectLst/>
                <a:uLnTx/>
                <a:uFillTx/>
                <a:latin typeface="Calibri" panose="020F0502020204030204"/>
                <a:ea typeface="+mn-ea"/>
                <a:cs typeface="+mn-cs"/>
              </a:rPr>
              <a:t>fallout</a:t>
            </a:r>
            <a:r>
              <a:rPr kumimoji="0" lang="fi-FI" sz="2800" b="0" i="0" u="none" strike="noStrike" kern="0" cap="none" spc="0" normalizeH="0" baseline="0" noProof="0" dirty="0">
                <a:ln>
                  <a:noFill/>
                </a:ln>
                <a:solidFill>
                  <a:prstClr val="black"/>
                </a:solidFill>
                <a:effectLst/>
                <a:uLnTx/>
                <a:uFillTx/>
                <a:latin typeface="Calibri" panose="020F0502020204030204"/>
                <a:ea typeface="+mn-ea"/>
                <a:cs typeface="+mn-cs"/>
              </a:rPr>
              <a:t>.</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sz="2800" kern="0" dirty="0" err="1">
                <a:solidFill>
                  <a:prstClr val="black"/>
                </a:solidFill>
                <a:latin typeface="Calibri" panose="020F0502020204030204"/>
              </a:rPr>
              <a:t>Nuclide</a:t>
            </a:r>
            <a:r>
              <a:rPr lang="fi-FI" sz="2800" kern="0" dirty="0">
                <a:solidFill>
                  <a:prstClr val="black"/>
                </a:solidFill>
                <a:latin typeface="Calibri" panose="020F0502020204030204"/>
              </a:rPr>
              <a:t> </a:t>
            </a:r>
            <a:r>
              <a:rPr lang="fi-FI" sz="2800" kern="0" dirty="0" err="1">
                <a:solidFill>
                  <a:prstClr val="black"/>
                </a:solidFill>
                <a:latin typeface="Calibri" panose="020F0502020204030204"/>
              </a:rPr>
              <a:t>specific</a:t>
            </a:r>
            <a:r>
              <a:rPr lang="fi-FI" sz="2800" kern="0" dirty="0">
                <a:solidFill>
                  <a:prstClr val="black"/>
                </a:solidFill>
                <a:latin typeface="Calibri" panose="020F0502020204030204"/>
              </a:rPr>
              <a:t> </a:t>
            </a:r>
            <a:r>
              <a:rPr lang="fi-FI" sz="2800" kern="0" dirty="0" err="1">
                <a:solidFill>
                  <a:prstClr val="black"/>
                </a:solidFill>
                <a:latin typeface="Calibri" panose="020F0502020204030204"/>
              </a:rPr>
              <a:t>dose</a:t>
            </a:r>
            <a:r>
              <a:rPr lang="fi-FI" sz="2800" kern="0" dirty="0">
                <a:solidFill>
                  <a:prstClr val="black"/>
                </a:solidFill>
                <a:latin typeface="Calibri" panose="020F0502020204030204"/>
              </a:rPr>
              <a:t> </a:t>
            </a:r>
            <a:r>
              <a:rPr lang="fi-FI" sz="2800" kern="0" dirty="0" err="1">
                <a:solidFill>
                  <a:prstClr val="black"/>
                </a:solidFill>
                <a:latin typeface="Calibri" panose="020F0502020204030204"/>
              </a:rPr>
              <a:t>rate</a:t>
            </a:r>
            <a:r>
              <a:rPr lang="fi-FI" sz="2800" kern="0" dirty="0">
                <a:solidFill>
                  <a:prstClr val="black"/>
                </a:solidFill>
                <a:latin typeface="Calibri" panose="020F0502020204030204"/>
              </a:rPr>
              <a:t>.</a:t>
            </a:r>
          </a:p>
          <a:p>
            <a:pPr marL="342900" marR="0" lvl="0" indent="-342900" algn="ctr"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i-FI" sz="2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92" name="Suorakulmio 91">
            <a:extLst>
              <a:ext uri="{FF2B5EF4-FFF2-40B4-BE49-F238E27FC236}">
                <a16:creationId xmlns:a16="http://schemas.microsoft.com/office/drawing/2014/main" id="{76B6686C-EE1F-45BB-878B-1BB3BF7624B4}"/>
              </a:ext>
            </a:extLst>
          </p:cNvPr>
          <p:cNvSpPr/>
          <p:nvPr/>
        </p:nvSpPr>
        <p:spPr>
          <a:xfrm>
            <a:off x="7739758" y="28063046"/>
            <a:ext cx="5017038" cy="2522424"/>
          </a:xfrm>
          <a:prstGeom prst="rect">
            <a:avLst/>
          </a:prstGeom>
          <a:gradFill flip="none" rotWithShape="1">
            <a:gsLst>
              <a:gs pos="100000">
                <a:sysClr val="window" lastClr="FFFFFF"/>
              </a:gs>
              <a:gs pos="28000">
                <a:srgbClr val="4472C4">
                  <a:lumMod val="5000"/>
                  <a:lumOff val="95000"/>
                </a:srgbClr>
              </a:gs>
              <a:gs pos="0">
                <a:srgbClr val="E5EBF7"/>
              </a:gs>
            </a:gsLst>
            <a:lin ang="5400000" scaled="1"/>
            <a:tileRect/>
          </a:gradFill>
          <a:ln w="12700" cap="flat" cmpd="sng" algn="ctr">
            <a:noFill/>
            <a:prstDash val="solid"/>
            <a:miter lim="800000"/>
          </a:ln>
          <a:effectLst/>
          <a:scene3d>
            <a:camera prst="orthographicFront">
              <a:rot lat="0" lon="0" rev="0"/>
            </a:camera>
            <a:lightRig rig="brightRoom" dir="t">
              <a:rot lat="0" lon="0" rev="600000"/>
            </a:lightRig>
          </a:scene3d>
          <a:sp3d prstMaterial="metal">
            <a:bevelT w="38100" h="57150" prst="angle"/>
          </a:sp3d>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2800" b="1" i="0" u="none" strike="noStrike" kern="0" cap="none" spc="0" normalizeH="0" baseline="0" noProof="0" dirty="0" err="1">
                <a:ln>
                  <a:noFill/>
                </a:ln>
                <a:solidFill>
                  <a:prstClr val="black"/>
                </a:solidFill>
                <a:effectLst/>
                <a:uLnTx/>
                <a:uFillTx/>
                <a:latin typeface="Calibri" panose="020F0502020204030204"/>
                <a:ea typeface="+mn-ea"/>
                <a:cs typeface="+mn-cs"/>
              </a:rPr>
              <a:t>Dose</a:t>
            </a:r>
            <a:r>
              <a:rPr kumimoji="0" lang="fi-FI" sz="2800" b="1"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2800" b="1" i="0" u="none" strike="noStrike" kern="0" cap="none" spc="0" normalizeH="0" baseline="0" noProof="0" dirty="0" err="1">
                <a:ln>
                  <a:noFill/>
                </a:ln>
                <a:solidFill>
                  <a:prstClr val="black"/>
                </a:solidFill>
                <a:effectLst/>
                <a:uLnTx/>
                <a:uFillTx/>
                <a:latin typeface="Calibri" panose="020F0502020204030204"/>
                <a:ea typeface="+mn-ea"/>
                <a:cs typeface="+mn-cs"/>
              </a:rPr>
              <a:t>reconstruction</a:t>
            </a:r>
            <a:endParaRPr kumimoji="0" lang="fi-FI" sz="2800" b="1"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28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sz="2800" kern="0" dirty="0">
                <a:solidFill>
                  <a:prstClr val="black"/>
                </a:solidFill>
                <a:latin typeface="Calibri" panose="020F0502020204030204"/>
              </a:rPr>
              <a:t>Dose maps and individual dose </a:t>
            </a:r>
            <a:r>
              <a:rPr lang="fi-FI" sz="2800" kern="0" dirty="0">
                <a:latin typeface="Calibri" panose="020F0502020204030204"/>
              </a:rPr>
              <a:t>histories based </a:t>
            </a:r>
            <a:r>
              <a:rPr lang="fi-FI" sz="2800" kern="0" dirty="0">
                <a:solidFill>
                  <a:prstClr val="black"/>
                </a:solidFill>
                <a:latin typeface="Calibri" panose="020F0502020204030204"/>
              </a:rPr>
              <a:t>on environmental monitoring data</a:t>
            </a:r>
          </a:p>
          <a:p>
            <a:pPr marL="342900" marR="0" lvl="0" indent="-342900" algn="ctr"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i-FI" sz="2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94" name="Suorakulmio 93">
            <a:extLst>
              <a:ext uri="{FF2B5EF4-FFF2-40B4-BE49-F238E27FC236}">
                <a16:creationId xmlns:a16="http://schemas.microsoft.com/office/drawing/2014/main" id="{CE65A92C-941A-417B-960A-34597DE51CFA}"/>
              </a:ext>
            </a:extLst>
          </p:cNvPr>
          <p:cNvSpPr/>
          <p:nvPr/>
        </p:nvSpPr>
        <p:spPr>
          <a:xfrm>
            <a:off x="13095061" y="28100782"/>
            <a:ext cx="5017038" cy="2522424"/>
          </a:xfrm>
          <a:prstGeom prst="rect">
            <a:avLst/>
          </a:prstGeom>
          <a:gradFill flip="none" rotWithShape="1">
            <a:gsLst>
              <a:gs pos="100000">
                <a:sysClr val="window" lastClr="FFFFFF"/>
              </a:gs>
              <a:gs pos="28000">
                <a:srgbClr val="4472C4">
                  <a:lumMod val="5000"/>
                  <a:lumOff val="95000"/>
                </a:srgbClr>
              </a:gs>
              <a:gs pos="0">
                <a:srgbClr val="E5EBF7"/>
              </a:gs>
            </a:gsLst>
            <a:lin ang="5400000" scaled="1"/>
            <a:tileRect/>
          </a:gradFill>
          <a:ln w="12700" cap="flat" cmpd="sng" algn="ctr">
            <a:noFill/>
            <a:prstDash val="solid"/>
            <a:miter lim="800000"/>
          </a:ln>
          <a:effectLst/>
          <a:scene3d>
            <a:camera prst="orthographicFront">
              <a:rot lat="0" lon="0" rev="0"/>
            </a:camera>
            <a:lightRig rig="brightRoom" dir="t">
              <a:rot lat="0" lon="0" rev="600000"/>
            </a:lightRig>
          </a:scene3d>
          <a:sp3d prstMaterial="metal">
            <a:bevelT w="38100" h="57150" prst="angle"/>
          </a:sp3d>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2800" b="1" i="0" u="none" strike="noStrike" kern="0" cap="none" spc="0" normalizeH="0" baseline="0" noProof="0" dirty="0">
                <a:ln>
                  <a:noFill/>
                </a:ln>
                <a:solidFill>
                  <a:prstClr val="black"/>
                </a:solidFill>
                <a:effectLst/>
                <a:uLnTx/>
                <a:uFillTx/>
                <a:latin typeface="Calibri" panose="020F0502020204030204"/>
                <a:ea typeface="+mn-ea"/>
                <a:cs typeface="+mn-cs"/>
              </a:rPr>
              <a:t>Data </a:t>
            </a:r>
            <a:r>
              <a:rPr kumimoji="0" lang="fi-FI" sz="2800" b="1" i="0" u="none" strike="noStrike" kern="0" cap="none" spc="0" normalizeH="0" baseline="0" noProof="0" dirty="0" err="1">
                <a:ln>
                  <a:noFill/>
                </a:ln>
                <a:solidFill>
                  <a:prstClr val="black"/>
                </a:solidFill>
                <a:effectLst/>
                <a:uLnTx/>
                <a:uFillTx/>
                <a:latin typeface="Calibri" panose="020F0502020204030204"/>
                <a:ea typeface="+mn-ea"/>
                <a:cs typeface="+mn-cs"/>
              </a:rPr>
              <a:t>assimilation</a:t>
            </a:r>
            <a:endParaRPr kumimoji="0" lang="fi-FI" sz="2800" b="1"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28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sz="2800" kern="0" dirty="0" err="1">
                <a:solidFill>
                  <a:prstClr val="black"/>
                </a:solidFill>
                <a:latin typeface="Calibri" panose="020F0502020204030204"/>
              </a:rPr>
              <a:t>Combining</a:t>
            </a:r>
            <a:r>
              <a:rPr lang="fi-FI" sz="2800" kern="0" dirty="0">
                <a:solidFill>
                  <a:prstClr val="black"/>
                </a:solidFill>
                <a:latin typeface="Calibri" panose="020F0502020204030204"/>
              </a:rPr>
              <a:t> </a:t>
            </a:r>
            <a:r>
              <a:rPr lang="fi-FI" sz="2800" kern="0" dirty="0" err="1">
                <a:solidFill>
                  <a:prstClr val="black"/>
                </a:solidFill>
                <a:latin typeface="Calibri" panose="020F0502020204030204"/>
              </a:rPr>
              <a:t>predicted</a:t>
            </a:r>
            <a:r>
              <a:rPr lang="fi-FI" sz="2800" kern="0" dirty="0">
                <a:solidFill>
                  <a:prstClr val="black"/>
                </a:solidFill>
                <a:latin typeface="Calibri" panose="020F0502020204030204"/>
              </a:rPr>
              <a:t> and </a:t>
            </a:r>
            <a:r>
              <a:rPr lang="fi-FI" sz="2800" kern="0" dirty="0" err="1">
                <a:solidFill>
                  <a:prstClr val="black"/>
                </a:solidFill>
                <a:latin typeface="Calibri" panose="020F0502020204030204"/>
              </a:rPr>
              <a:t>measured</a:t>
            </a:r>
            <a:r>
              <a:rPr lang="fi-FI" sz="2800" kern="0" dirty="0">
                <a:solidFill>
                  <a:prstClr val="black"/>
                </a:solidFill>
                <a:latin typeface="Calibri" panose="020F0502020204030204"/>
              </a:rPr>
              <a:t> data</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i-FI" sz="2800" kern="0" dirty="0">
              <a:solidFill>
                <a:prstClr val="black"/>
              </a:solidFill>
              <a:latin typeface="Calibri" panose="020F0502020204030204"/>
            </a:endParaRPr>
          </a:p>
          <a:p>
            <a:pPr marL="342900" marR="0" lvl="0" indent="-342900" algn="ctr"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i-FI" sz="2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95" name="Text Box 12">
            <a:extLst>
              <a:ext uri="{FF2B5EF4-FFF2-40B4-BE49-F238E27FC236}">
                <a16:creationId xmlns:a16="http://schemas.microsoft.com/office/drawing/2014/main" id="{A88A95B2-1364-4EF7-A3EE-94EBC42327B9}"/>
              </a:ext>
            </a:extLst>
          </p:cNvPr>
          <p:cNvSpPr txBox="1">
            <a:spLocks noChangeArrowheads="1"/>
          </p:cNvSpPr>
          <p:nvPr/>
        </p:nvSpPr>
        <p:spPr bwMode="auto">
          <a:xfrm>
            <a:off x="18496625" y="28074423"/>
            <a:ext cx="11896426" cy="2379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dirty="0">
                <a:latin typeface="+mn-lt"/>
                <a:cs typeface="Segoe UI" pitchFamily="34" charset="0"/>
              </a:rPr>
              <a:t>Reduce uncertainties in</a:t>
            </a:r>
          </a:p>
          <a:p>
            <a:pPr marL="457200" indent="-457200" algn="just" eaLnBrk="1" hangingPunct="1">
              <a:buFont typeface="Arial" panose="020B0604020202020204" pitchFamily="34" charset="0"/>
              <a:buChar char="•"/>
            </a:pPr>
            <a:r>
              <a:rPr lang="en-AU" sz="3000" dirty="0">
                <a:latin typeface="+mn-lt"/>
                <a:cs typeface="Segoe UI" pitchFamily="34" charset="0"/>
              </a:rPr>
              <a:t>Identifying the degree of hazard</a:t>
            </a:r>
          </a:p>
          <a:p>
            <a:pPr marL="457200" indent="-457200" algn="just" eaLnBrk="1" hangingPunct="1">
              <a:buFont typeface="Arial" panose="020B0604020202020204" pitchFamily="34" charset="0"/>
              <a:buChar char="•"/>
            </a:pPr>
            <a:r>
              <a:rPr lang="en-AU" sz="3000" dirty="0">
                <a:latin typeface="+mn-lt"/>
                <a:cs typeface="Segoe UI" pitchFamily="34" charset="0"/>
              </a:rPr>
              <a:t>Identifying areas for emergency and protective measures</a:t>
            </a:r>
          </a:p>
          <a:p>
            <a:pPr marL="457200" indent="-457200" algn="just" eaLnBrk="1" hangingPunct="1">
              <a:buFont typeface="Arial" panose="020B0604020202020204" pitchFamily="34" charset="0"/>
              <a:buChar char="•"/>
            </a:pPr>
            <a:r>
              <a:rPr lang="en-AU" sz="3000" dirty="0">
                <a:latin typeface="+mn-lt"/>
                <a:cs typeface="Segoe UI" pitchFamily="34" charset="0"/>
              </a:rPr>
              <a:t>Identifying critically exposed groups</a:t>
            </a:r>
          </a:p>
          <a:p>
            <a:pPr algn="just" eaLnBrk="1" hangingPunct="1"/>
            <a:endParaRPr lang="en-AU" sz="3000" dirty="0">
              <a:latin typeface="+mn-lt"/>
              <a:cs typeface="Segoe UI" pitchFamily="34" charset="0"/>
            </a:endParaRPr>
          </a:p>
        </p:txBody>
      </p:sp>
      <p:cxnSp>
        <p:nvCxnSpPr>
          <p:cNvPr id="5" name="Suora yhdysviiva 4">
            <a:extLst>
              <a:ext uri="{FF2B5EF4-FFF2-40B4-BE49-F238E27FC236}">
                <a16:creationId xmlns:a16="http://schemas.microsoft.com/office/drawing/2014/main" id="{835A3FF3-F331-45CF-9A13-61AF3AD3FB92}"/>
              </a:ext>
            </a:extLst>
          </p:cNvPr>
          <p:cNvCxnSpPr>
            <a:endCxn id="171" idx="0"/>
          </p:cNvCxnSpPr>
          <p:nvPr/>
        </p:nvCxnSpPr>
        <p:spPr>
          <a:xfrm>
            <a:off x="15297150" y="22907451"/>
            <a:ext cx="0" cy="4366620"/>
          </a:xfrm>
          <a:prstGeom prst="line">
            <a:avLst/>
          </a:prstGeom>
          <a:ln w="41275">
            <a:solidFill>
              <a:srgbClr val="9ECDD6"/>
            </a:solidFill>
          </a:ln>
        </p:spPr>
        <p:style>
          <a:lnRef idx="1">
            <a:schemeClr val="accent1"/>
          </a:lnRef>
          <a:fillRef idx="0">
            <a:schemeClr val="accent1"/>
          </a:fillRef>
          <a:effectRef idx="0">
            <a:schemeClr val="accent1"/>
          </a:effectRef>
          <a:fontRef idx="minor">
            <a:schemeClr val="tx1"/>
          </a:fontRef>
        </p:style>
      </p:cxnSp>
      <p:grpSp>
        <p:nvGrpSpPr>
          <p:cNvPr id="128" name="Ryhmä 127">
            <a:extLst>
              <a:ext uri="{FF2B5EF4-FFF2-40B4-BE49-F238E27FC236}">
                <a16:creationId xmlns:a16="http://schemas.microsoft.com/office/drawing/2014/main" id="{C72D7C1C-4F3F-4768-A5A7-ABDA73D1E91D}"/>
              </a:ext>
            </a:extLst>
          </p:cNvPr>
          <p:cNvGrpSpPr/>
          <p:nvPr/>
        </p:nvGrpSpPr>
        <p:grpSpPr>
          <a:xfrm>
            <a:off x="16305580" y="21856917"/>
            <a:ext cx="12466041" cy="5088731"/>
            <a:chOff x="100668" y="341242"/>
            <a:chExt cx="12466041" cy="5088731"/>
          </a:xfrm>
        </p:grpSpPr>
        <p:sp>
          <p:nvSpPr>
            <p:cNvPr id="129" name="Suorakulmio 128">
              <a:extLst>
                <a:ext uri="{FF2B5EF4-FFF2-40B4-BE49-F238E27FC236}">
                  <a16:creationId xmlns:a16="http://schemas.microsoft.com/office/drawing/2014/main" id="{12AE2E88-C226-45A4-B4C7-9FEA9C18095E}"/>
                </a:ext>
              </a:extLst>
            </p:cNvPr>
            <p:cNvSpPr/>
            <p:nvPr/>
          </p:nvSpPr>
          <p:spPr>
            <a:xfrm>
              <a:off x="100668" y="4315670"/>
              <a:ext cx="3414319" cy="1114303"/>
            </a:xfrm>
            <a:prstGeom prst="rect">
              <a:avLst/>
            </a:prstGeom>
            <a:solidFill>
              <a:srgbClr val="EBF86C"/>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Spatial</a:t>
              </a:r>
              <a:r>
                <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interpolation</a:t>
              </a:r>
              <a:r>
                <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rPr>
                <a:t> </a:t>
              </a:r>
            </a:p>
          </p:txBody>
        </p:sp>
        <p:sp>
          <p:nvSpPr>
            <p:cNvPr id="130" name="Suorakulmio 129">
              <a:extLst>
                <a:ext uri="{FF2B5EF4-FFF2-40B4-BE49-F238E27FC236}">
                  <a16:creationId xmlns:a16="http://schemas.microsoft.com/office/drawing/2014/main" id="{0B2926BC-DA91-4138-A622-B1A0EE655B30}"/>
                </a:ext>
              </a:extLst>
            </p:cNvPr>
            <p:cNvSpPr/>
            <p:nvPr/>
          </p:nvSpPr>
          <p:spPr>
            <a:xfrm>
              <a:off x="100668" y="1473599"/>
              <a:ext cx="3414319" cy="673981"/>
            </a:xfrm>
            <a:prstGeom prst="rect">
              <a:avLst/>
            </a:prstGeom>
            <a:solidFill>
              <a:srgbClr val="4472C4">
                <a:lumMod val="20000"/>
                <a:lumOff val="80000"/>
              </a:srgbClr>
            </a:solidFill>
            <a:ln w="12700" cap="flat" cmpd="sng" algn="ctr">
              <a:solidFill>
                <a:sysClr val="windowText" lastClr="000000"/>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Stationary</a:t>
              </a:r>
              <a:r>
                <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dose</a:t>
              </a:r>
              <a:r>
                <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rate</a:t>
              </a:r>
              <a:r>
                <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monitoring</a:t>
              </a:r>
              <a:endPar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31" name="Tekstiruutu 35">
              <a:extLst>
                <a:ext uri="{FF2B5EF4-FFF2-40B4-BE49-F238E27FC236}">
                  <a16:creationId xmlns:a16="http://schemas.microsoft.com/office/drawing/2014/main" id="{810D6262-0E2A-4B52-A67D-3A5102D1F510}"/>
                </a:ext>
              </a:extLst>
            </p:cNvPr>
            <p:cNvSpPr txBox="1">
              <a:spLocks noChangeArrowheads="1"/>
            </p:cNvSpPr>
            <p:nvPr/>
          </p:nvSpPr>
          <p:spPr bwMode="auto">
            <a:xfrm>
              <a:off x="3668253" y="1459808"/>
              <a:ext cx="8364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Detector</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characteristics</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Low</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 15 %</a:t>
              </a:r>
            </a:p>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Site</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characteristics</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FF0000"/>
                  </a:solidFill>
                  <a:effectLst/>
                  <a:uLnTx/>
                  <a:uFillTx/>
                  <a:latin typeface="Calibri" panose="020F0502020204030204" pitchFamily="34" charset="0"/>
                </a:rPr>
                <a:t>High</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factor</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of 2 – 3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systematic</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reduced</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with</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site</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characterisation</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a:t>
              </a:r>
            </a:p>
          </p:txBody>
        </p:sp>
        <p:sp>
          <p:nvSpPr>
            <p:cNvPr id="132" name="Suorakulmio 131">
              <a:extLst>
                <a:ext uri="{FF2B5EF4-FFF2-40B4-BE49-F238E27FC236}">
                  <a16:creationId xmlns:a16="http://schemas.microsoft.com/office/drawing/2014/main" id="{7E4E24C1-4E51-43D9-A72B-F3E5FEC7EEEA}"/>
                </a:ext>
              </a:extLst>
            </p:cNvPr>
            <p:cNvSpPr/>
            <p:nvPr/>
          </p:nvSpPr>
          <p:spPr>
            <a:xfrm>
              <a:off x="100668" y="3214915"/>
              <a:ext cx="3414319" cy="863931"/>
            </a:xfrm>
            <a:prstGeom prst="rect">
              <a:avLst/>
            </a:prstGeom>
            <a:solidFill>
              <a:srgbClr val="4472C4">
                <a:lumMod val="20000"/>
                <a:lumOff val="80000"/>
              </a:srgbClr>
            </a:solidFill>
            <a:ln w="12700" cap="flat" cmpd="sng" algn="ctr">
              <a:solidFill>
                <a:sysClr val="windowText" lastClr="000000"/>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rPr>
                <a:t>Air </a:t>
              </a: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concentration</a:t>
              </a:r>
              <a:endPar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33" name="Tekstiruutu 35">
              <a:extLst>
                <a:ext uri="{FF2B5EF4-FFF2-40B4-BE49-F238E27FC236}">
                  <a16:creationId xmlns:a16="http://schemas.microsoft.com/office/drawing/2014/main" id="{AE08456E-0B4C-458A-949E-D506920F4BF4}"/>
                </a:ext>
              </a:extLst>
            </p:cNvPr>
            <p:cNvSpPr txBox="1">
              <a:spLocks noChangeArrowheads="1"/>
            </p:cNvSpPr>
            <p:nvPr/>
          </p:nvSpPr>
          <p:spPr bwMode="auto">
            <a:xfrm>
              <a:off x="3668253" y="3207212"/>
              <a:ext cx="83643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Sample</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measurement</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Low</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 5 %</a:t>
              </a:r>
            </a:p>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30000" noProof="0" dirty="0">
                  <a:ln>
                    <a:noFill/>
                  </a:ln>
                  <a:solidFill>
                    <a:prstClr val="black"/>
                  </a:solidFill>
                  <a:effectLst/>
                  <a:uLnTx/>
                  <a:uFillTx/>
                  <a:latin typeface="Calibri" panose="020F0502020204030204" pitchFamily="34" charset="0"/>
                </a:rPr>
                <a:t>131</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I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speciation</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FF0000"/>
                  </a:solidFill>
                  <a:effectLst/>
                  <a:uLnTx/>
                  <a:uFillTx/>
                  <a:latin typeface="Calibri" panose="020F0502020204030204" pitchFamily="34" charset="0"/>
                </a:rPr>
                <a:t>High</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factor</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of 2 – 3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systematic</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reduced</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with</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separate</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AC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collection</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Sampler</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characteristics</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Low</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factor</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of ~ 1.05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systematic</a:t>
              </a:r>
              <a:endPar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endParaRPr>
            </a:p>
          </p:txBody>
        </p:sp>
        <p:sp>
          <p:nvSpPr>
            <p:cNvPr id="134" name="Tekstiruutu 35">
              <a:extLst>
                <a:ext uri="{FF2B5EF4-FFF2-40B4-BE49-F238E27FC236}">
                  <a16:creationId xmlns:a16="http://schemas.microsoft.com/office/drawing/2014/main" id="{79EA7C08-6B00-4E1D-BF19-0EB4D9A6F837}"/>
                </a:ext>
              </a:extLst>
            </p:cNvPr>
            <p:cNvSpPr txBox="1">
              <a:spLocks noChangeArrowheads="1"/>
            </p:cNvSpPr>
            <p:nvPr/>
          </p:nvSpPr>
          <p:spPr bwMode="auto">
            <a:xfrm>
              <a:off x="3668253" y="4229644"/>
              <a:ext cx="836435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Interpolation</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uncertainty</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FF0000"/>
                  </a:solidFill>
                  <a:effectLst/>
                  <a:uLnTx/>
                  <a:uFillTx/>
                  <a:latin typeface="Calibri" panose="020F0502020204030204" pitchFamily="34" charset="0"/>
                </a:rPr>
                <a:t>High</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geostatistical</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methods</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FF0000"/>
                  </a:solidFill>
                  <a:effectLst/>
                  <a:uLnTx/>
                  <a:uFillTx/>
                  <a:latin typeface="Calibri" panose="020F0502020204030204" pitchFamily="34" charset="0"/>
                </a:rPr>
                <a:t>Not</a:t>
              </a:r>
              <a:r>
                <a:rPr kumimoji="0" lang="fi-FI" altLang="fi-FI" sz="1800" b="1" i="0" u="none" strike="noStrike" kern="0" cap="none" spc="0" normalizeH="0" baseline="0" noProof="0" dirty="0">
                  <a:ln>
                    <a:noFill/>
                  </a:ln>
                  <a:solidFill>
                    <a:srgbClr val="FF0000"/>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FF0000"/>
                  </a:solidFill>
                  <a:effectLst/>
                  <a:uLnTx/>
                  <a:uFillTx/>
                  <a:latin typeface="Calibri" panose="020F0502020204030204" pitchFamily="34" charset="0"/>
                </a:rPr>
                <a:t>available</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Delaunau</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Voronoi</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methods</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Can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be</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reduced</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by</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increasing</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the</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density</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of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measurement</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points</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deployment</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of mobile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measurements</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a:t>
              </a:r>
            </a:p>
          </p:txBody>
        </p:sp>
        <p:sp>
          <p:nvSpPr>
            <p:cNvPr id="135" name="Suorakulmio 134">
              <a:extLst>
                <a:ext uri="{FF2B5EF4-FFF2-40B4-BE49-F238E27FC236}">
                  <a16:creationId xmlns:a16="http://schemas.microsoft.com/office/drawing/2014/main" id="{D2FDBC72-EA66-43FD-A9FF-A3068F1191E7}"/>
                </a:ext>
              </a:extLst>
            </p:cNvPr>
            <p:cNvSpPr/>
            <p:nvPr/>
          </p:nvSpPr>
          <p:spPr>
            <a:xfrm>
              <a:off x="100668" y="2333510"/>
              <a:ext cx="3414319" cy="673981"/>
            </a:xfrm>
            <a:prstGeom prst="rect">
              <a:avLst/>
            </a:prstGeom>
            <a:solidFill>
              <a:srgbClr val="4472C4">
                <a:lumMod val="20000"/>
                <a:lumOff val="80000"/>
              </a:srgbClr>
            </a:solidFill>
            <a:ln w="12700" cap="flat" cmpd="sng" algn="ctr">
              <a:solidFill>
                <a:sysClr val="windowText" lastClr="000000"/>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rPr>
                <a:t>Mobile </a:t>
              </a: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dose</a:t>
              </a:r>
              <a:r>
                <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rate</a:t>
              </a:r>
              <a:r>
                <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measurement</a:t>
              </a:r>
              <a:endPar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36" name="Tekstiruutu 35">
              <a:extLst>
                <a:ext uri="{FF2B5EF4-FFF2-40B4-BE49-F238E27FC236}">
                  <a16:creationId xmlns:a16="http://schemas.microsoft.com/office/drawing/2014/main" id="{7E137D94-9FDE-4EE7-9C9E-A49B7905593E}"/>
                </a:ext>
              </a:extLst>
            </p:cNvPr>
            <p:cNvSpPr txBox="1">
              <a:spLocks noChangeArrowheads="1"/>
            </p:cNvSpPr>
            <p:nvPr/>
          </p:nvSpPr>
          <p:spPr bwMode="auto">
            <a:xfrm>
              <a:off x="3668253" y="2333510"/>
              <a:ext cx="88984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Detector</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characteristics</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Low</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 15 %</a:t>
              </a:r>
            </a:p>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Vehicle</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char</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1" i="0" u="none" strike="noStrike" kern="0" cap="none" spc="0" normalizeH="0" baseline="0" noProof="0" dirty="0">
                  <a:ln>
                    <a:noFill/>
                  </a:ln>
                  <a:solidFill>
                    <a:srgbClr val="D76213"/>
                  </a:solidFill>
                  <a:effectLst/>
                  <a:uLnTx/>
                  <a:uFillTx/>
                  <a:latin typeface="Calibri" panose="020F0502020204030204" pitchFamily="34" charset="0"/>
                </a:rPr>
                <a:t>Medium</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up</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to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factor</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of 2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systematic</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reduced</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with</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vehicle</a:t>
              </a:r>
              <a:r>
                <a:rPr kumimoji="0" lang="fi-FI" altLang="fi-FI" sz="1800" b="1" i="0" u="none" strike="noStrike" kern="0" cap="none" spc="0" normalizeH="0" baseline="0" noProof="0" dirty="0">
                  <a:ln>
                    <a:noFill/>
                  </a:ln>
                  <a:solidFill>
                    <a:srgbClr val="00B050"/>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characterisation</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a:t>
              </a:r>
            </a:p>
          </p:txBody>
        </p:sp>
        <p:sp>
          <p:nvSpPr>
            <p:cNvPr id="137" name="Suorakulmio 136">
              <a:extLst>
                <a:ext uri="{FF2B5EF4-FFF2-40B4-BE49-F238E27FC236}">
                  <a16:creationId xmlns:a16="http://schemas.microsoft.com/office/drawing/2014/main" id="{34000F5A-BCC3-44B8-B6B6-D8358F1B27DB}"/>
                </a:ext>
              </a:extLst>
            </p:cNvPr>
            <p:cNvSpPr/>
            <p:nvPr/>
          </p:nvSpPr>
          <p:spPr>
            <a:xfrm>
              <a:off x="100668" y="351420"/>
              <a:ext cx="3414319" cy="923330"/>
            </a:xfrm>
            <a:prstGeom prst="rect">
              <a:avLst/>
            </a:prstGeom>
            <a:solidFill>
              <a:srgbClr val="EBF86C"/>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rPr>
                <a:t>Dispersion and deposition </a:t>
              </a:r>
              <a:r>
                <a:rPr kumimoji="0" lang="fi-FI" sz="1800" b="0" i="0" u="none" strike="noStrike" kern="0" cap="none" spc="0" normalizeH="0" baseline="0" noProof="0" dirty="0" err="1">
                  <a:ln>
                    <a:noFill/>
                  </a:ln>
                  <a:solidFill>
                    <a:prstClr val="black"/>
                  </a:solidFill>
                  <a:effectLst/>
                  <a:uLnTx/>
                  <a:uFillTx/>
                  <a:latin typeface="Calibri" panose="020F0502020204030204"/>
                  <a:ea typeface="+mn-ea"/>
                  <a:cs typeface="+mn-cs"/>
                </a:rPr>
                <a:t>models</a:t>
              </a:r>
              <a:endParaRPr kumimoji="0" lang="fi-FI"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38" name="Tekstiruutu 35">
              <a:extLst>
                <a:ext uri="{FF2B5EF4-FFF2-40B4-BE49-F238E27FC236}">
                  <a16:creationId xmlns:a16="http://schemas.microsoft.com/office/drawing/2014/main" id="{7ADC83E6-C5C2-494E-93D8-F9409899E612}"/>
                </a:ext>
              </a:extLst>
            </p:cNvPr>
            <p:cNvSpPr txBox="1">
              <a:spLocks noChangeArrowheads="1"/>
            </p:cNvSpPr>
            <p:nvPr/>
          </p:nvSpPr>
          <p:spPr bwMode="auto">
            <a:xfrm>
              <a:off x="3668253" y="341242"/>
              <a:ext cx="83643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Weather</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data: </a:t>
              </a:r>
              <a:r>
                <a:rPr kumimoji="0" lang="fi-FI" altLang="fi-FI" sz="1800" b="1" i="0" u="none" strike="noStrike" kern="0" cap="none" spc="0" normalizeH="0" baseline="0" noProof="0" dirty="0" err="1">
                  <a:ln>
                    <a:noFill/>
                  </a:ln>
                  <a:solidFill>
                    <a:srgbClr val="FF0000"/>
                  </a:solidFill>
                  <a:effectLst/>
                  <a:uLnTx/>
                  <a:uFillTx/>
                  <a:latin typeface="Calibri" panose="020F0502020204030204" pitchFamily="34" charset="0"/>
                </a:rPr>
                <a:t>High</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predicted</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weather</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data), </a:t>
              </a:r>
              <a:r>
                <a:rPr kumimoji="0" lang="fi-FI" altLang="fi-FI" sz="1800" b="1" i="0" u="none" strike="noStrike" kern="0" cap="none" spc="0" normalizeH="0" baseline="0" noProof="0" dirty="0" err="1">
                  <a:ln>
                    <a:noFill/>
                  </a:ln>
                  <a:solidFill>
                    <a:srgbClr val="00B050"/>
                  </a:solidFill>
                  <a:effectLst/>
                  <a:uLnTx/>
                  <a:uFillTx/>
                  <a:latin typeface="Calibri" panose="020F0502020204030204" pitchFamily="34" charset="0"/>
                </a:rPr>
                <a:t>Low</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measured</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weather</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data)</a:t>
              </a:r>
            </a:p>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Source</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term</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FF0000"/>
                  </a:solidFill>
                  <a:effectLst/>
                  <a:uLnTx/>
                  <a:uFillTx/>
                  <a:latin typeface="Calibri" panose="020F0502020204030204" pitchFamily="34" charset="0"/>
                </a:rPr>
                <a:t>High</a:t>
              </a:r>
              <a:endParaRPr kumimoji="0" lang="fi-FI" altLang="fi-FI" sz="1800" b="1" i="0" u="none" strike="noStrike" kern="0" cap="none" spc="0" normalizeH="0" baseline="0" noProof="0" dirty="0">
                <a:ln>
                  <a:noFill/>
                </a:ln>
                <a:solidFill>
                  <a:srgbClr val="FF0000"/>
                </a:solidFill>
                <a:effectLst/>
                <a:uLnTx/>
                <a:uFillTx/>
                <a:latin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Deposition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velocity</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1" i="0" u="none" strike="noStrike" kern="0" cap="none" spc="0" normalizeH="0" baseline="0" noProof="0" dirty="0" err="1">
                  <a:ln>
                    <a:noFill/>
                  </a:ln>
                  <a:solidFill>
                    <a:srgbClr val="FF0000"/>
                  </a:solidFill>
                  <a:effectLst/>
                  <a:uLnTx/>
                  <a:uFillTx/>
                  <a:latin typeface="Calibri" panose="020F0502020204030204" pitchFamily="34" charset="0"/>
                </a:rPr>
                <a:t>High</a:t>
              </a:r>
              <a:endParaRPr kumimoji="0" lang="fi-FI" altLang="fi-FI" sz="1800" b="1" i="0" u="none" strike="noStrike" kern="0" cap="none" spc="0" normalizeH="0" baseline="0" noProof="0" dirty="0">
                <a:ln>
                  <a:noFill/>
                </a:ln>
                <a:solidFill>
                  <a:srgbClr val="FF0000"/>
                </a:solidFill>
                <a:effectLst/>
                <a:uLnTx/>
                <a:uFillTx/>
                <a:latin typeface="Calibri" panose="020F0502020204030204" pitchFamily="34" charset="0"/>
              </a:endParaRPr>
            </a:p>
          </p:txBody>
        </p:sp>
      </p:grpSp>
      <p:grpSp>
        <p:nvGrpSpPr>
          <p:cNvPr id="158" name="Ryhmä 157">
            <a:extLst>
              <a:ext uri="{FF2B5EF4-FFF2-40B4-BE49-F238E27FC236}">
                <a16:creationId xmlns:a16="http://schemas.microsoft.com/office/drawing/2014/main" id="{AB8693C6-6280-4D8F-912C-B9BE0CA34674}"/>
              </a:ext>
            </a:extLst>
          </p:cNvPr>
          <p:cNvGrpSpPr>
            <a:grpSpLocks noChangeAspect="1"/>
          </p:cNvGrpSpPr>
          <p:nvPr/>
        </p:nvGrpSpPr>
        <p:grpSpPr>
          <a:xfrm>
            <a:off x="19389337" y="6125776"/>
            <a:ext cx="9385679" cy="2833597"/>
            <a:chOff x="923924" y="1675394"/>
            <a:chExt cx="10444164" cy="3153161"/>
          </a:xfrm>
        </p:grpSpPr>
        <p:cxnSp>
          <p:nvCxnSpPr>
            <p:cNvPr id="172" name="Suora nuoliyhdysviiva 171">
              <a:extLst>
                <a:ext uri="{FF2B5EF4-FFF2-40B4-BE49-F238E27FC236}">
                  <a16:creationId xmlns:a16="http://schemas.microsoft.com/office/drawing/2014/main" id="{ACA67AB6-46D3-4939-B159-A4773D4792E3}"/>
                </a:ext>
              </a:extLst>
            </p:cNvPr>
            <p:cNvCxnSpPr>
              <a:cxnSpLocks/>
            </p:cNvCxnSpPr>
            <p:nvPr/>
          </p:nvCxnSpPr>
          <p:spPr bwMode="auto">
            <a:xfrm flipH="1" flipV="1">
              <a:off x="4707683" y="2229965"/>
              <a:ext cx="41275" cy="2106964"/>
            </a:xfrm>
            <a:prstGeom prst="straightConnector1">
              <a:avLst/>
            </a:prstGeom>
            <a:noFill/>
            <a:ln w="38100" cap="flat" cmpd="sng" algn="ctr">
              <a:solidFill>
                <a:srgbClr val="E7E6E6">
                  <a:lumMod val="25000"/>
                </a:srgbClr>
              </a:solidFill>
              <a:prstDash val="sysDash"/>
              <a:miter lim="800000"/>
              <a:tailEnd type="triangle"/>
            </a:ln>
            <a:effectLst/>
          </p:spPr>
        </p:cxnSp>
        <p:cxnSp>
          <p:nvCxnSpPr>
            <p:cNvPr id="173" name="Suora nuoliyhdysviiva 172">
              <a:extLst>
                <a:ext uri="{FF2B5EF4-FFF2-40B4-BE49-F238E27FC236}">
                  <a16:creationId xmlns:a16="http://schemas.microsoft.com/office/drawing/2014/main" id="{6F618598-A9D4-45AF-B6B7-101BF45C64FC}"/>
                </a:ext>
              </a:extLst>
            </p:cNvPr>
            <p:cNvCxnSpPr>
              <a:cxnSpLocks/>
            </p:cNvCxnSpPr>
            <p:nvPr/>
          </p:nvCxnSpPr>
          <p:spPr bwMode="auto">
            <a:xfrm flipH="1" flipV="1">
              <a:off x="3122613" y="1754188"/>
              <a:ext cx="41275" cy="2676525"/>
            </a:xfrm>
            <a:prstGeom prst="straightConnector1">
              <a:avLst/>
            </a:prstGeom>
            <a:noFill/>
            <a:ln w="38100" cap="flat" cmpd="sng" algn="ctr">
              <a:solidFill>
                <a:srgbClr val="E7E6E6">
                  <a:lumMod val="25000"/>
                </a:srgbClr>
              </a:solidFill>
              <a:prstDash val="sysDash"/>
              <a:miter lim="800000"/>
              <a:tailEnd type="triangle"/>
            </a:ln>
            <a:effectLst/>
          </p:spPr>
        </p:cxnSp>
        <p:sp>
          <p:nvSpPr>
            <p:cNvPr id="174" name="Suorakulmio 5">
              <a:extLst>
                <a:ext uri="{FF2B5EF4-FFF2-40B4-BE49-F238E27FC236}">
                  <a16:creationId xmlns:a16="http://schemas.microsoft.com/office/drawing/2014/main" id="{2DB75B97-AEFB-4B9C-9830-644860E93F6E}"/>
                </a:ext>
              </a:extLst>
            </p:cNvPr>
            <p:cNvSpPr/>
            <p:nvPr/>
          </p:nvSpPr>
          <p:spPr bwMode="auto">
            <a:xfrm>
              <a:off x="8005704" y="3455916"/>
              <a:ext cx="3362384" cy="734131"/>
            </a:xfrm>
            <a:custGeom>
              <a:avLst/>
              <a:gdLst>
                <a:gd name="connsiteX0" fmla="*/ 0 w 2976490"/>
                <a:gd name="connsiteY0" fmla="*/ 0 h 725742"/>
                <a:gd name="connsiteX1" fmla="*/ 2976490 w 2976490"/>
                <a:gd name="connsiteY1" fmla="*/ 0 h 725742"/>
                <a:gd name="connsiteX2" fmla="*/ 2976490 w 2976490"/>
                <a:gd name="connsiteY2" fmla="*/ 725742 h 725742"/>
                <a:gd name="connsiteX3" fmla="*/ 0 w 2976490"/>
                <a:gd name="connsiteY3" fmla="*/ 725742 h 725742"/>
                <a:gd name="connsiteX4" fmla="*/ 0 w 2976490"/>
                <a:gd name="connsiteY4" fmla="*/ 0 h 725742"/>
                <a:gd name="connsiteX0" fmla="*/ 0 w 3404329"/>
                <a:gd name="connsiteY0" fmla="*/ 0 h 734131"/>
                <a:gd name="connsiteX1" fmla="*/ 3404329 w 3404329"/>
                <a:gd name="connsiteY1" fmla="*/ 8389 h 734131"/>
                <a:gd name="connsiteX2" fmla="*/ 3404329 w 3404329"/>
                <a:gd name="connsiteY2" fmla="*/ 734131 h 734131"/>
                <a:gd name="connsiteX3" fmla="*/ 427839 w 3404329"/>
                <a:gd name="connsiteY3" fmla="*/ 734131 h 734131"/>
                <a:gd name="connsiteX4" fmla="*/ 0 w 3404329"/>
                <a:gd name="connsiteY4" fmla="*/ 0 h 734131"/>
                <a:gd name="connsiteX0" fmla="*/ 0 w 3404329"/>
                <a:gd name="connsiteY0" fmla="*/ 0 h 734131"/>
                <a:gd name="connsiteX1" fmla="*/ 3404329 w 3404329"/>
                <a:gd name="connsiteY1" fmla="*/ 8389 h 734131"/>
                <a:gd name="connsiteX2" fmla="*/ 3404329 w 3404329"/>
                <a:gd name="connsiteY2" fmla="*/ 734131 h 734131"/>
                <a:gd name="connsiteX3" fmla="*/ 385894 w 3404329"/>
                <a:gd name="connsiteY3" fmla="*/ 717353 h 734131"/>
                <a:gd name="connsiteX4" fmla="*/ 0 w 3404329"/>
                <a:gd name="connsiteY4" fmla="*/ 0 h 734131"/>
                <a:gd name="connsiteX0" fmla="*/ 0 w 3362384"/>
                <a:gd name="connsiteY0" fmla="*/ 0 h 734131"/>
                <a:gd name="connsiteX1" fmla="*/ 3362384 w 3362384"/>
                <a:gd name="connsiteY1" fmla="*/ 8389 h 734131"/>
                <a:gd name="connsiteX2" fmla="*/ 3362384 w 3362384"/>
                <a:gd name="connsiteY2" fmla="*/ 734131 h 734131"/>
                <a:gd name="connsiteX3" fmla="*/ 343949 w 3362384"/>
                <a:gd name="connsiteY3" fmla="*/ 717353 h 734131"/>
                <a:gd name="connsiteX4" fmla="*/ 0 w 3362384"/>
                <a:gd name="connsiteY4" fmla="*/ 0 h 734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2384" h="734131">
                  <a:moveTo>
                    <a:pt x="0" y="0"/>
                  </a:moveTo>
                  <a:lnTo>
                    <a:pt x="3362384" y="8389"/>
                  </a:lnTo>
                  <a:lnTo>
                    <a:pt x="3362384" y="734131"/>
                  </a:lnTo>
                  <a:lnTo>
                    <a:pt x="343949" y="717353"/>
                  </a:lnTo>
                  <a:lnTo>
                    <a:pt x="0" y="0"/>
                  </a:lnTo>
                  <a:close/>
                </a:path>
              </a:pathLst>
            </a:custGeom>
            <a:gradFill flip="none" rotWithShape="1">
              <a:gsLst>
                <a:gs pos="0">
                  <a:srgbClr val="E4F636"/>
                </a:gs>
                <a:gs pos="48000">
                  <a:srgbClr val="E4F636"/>
                </a:gs>
                <a:gs pos="100000">
                  <a:sysClr val="window" lastClr="FFFFFF"/>
                </a:gs>
                <a:gs pos="70000">
                  <a:sysClr val="window" lastClr="FFFFFF">
                    <a:lumMod val="95000"/>
                  </a:sysClr>
                </a:gs>
              </a:gsLst>
              <a:lin ang="0" scaled="1"/>
              <a:tileRect/>
            </a:gradFill>
            <a:ln w="19050" cap="flat" cmpd="sng" algn="ctr">
              <a:gradFill flip="none" rotWithShape="1">
                <a:gsLst>
                  <a:gs pos="0">
                    <a:sysClr val="windowText" lastClr="000000">
                      <a:lumMod val="65000"/>
                      <a:lumOff val="35000"/>
                    </a:sysClr>
                  </a:gs>
                  <a:gs pos="50000">
                    <a:srgbClr val="E7E6E6">
                      <a:lumMod val="50000"/>
                    </a:srgbClr>
                  </a:gs>
                  <a:gs pos="100000">
                    <a:sysClr val="window" lastClr="FFFFFF"/>
                  </a:gs>
                </a:gsLst>
                <a:lin ang="0" scaled="1"/>
                <a:tileRect/>
              </a:gradFill>
              <a:prstDash val="solid"/>
              <a:miter lim="800000"/>
            </a:ln>
            <a:effectLst/>
            <a:scene3d>
              <a:camera prst="orthographicFront">
                <a:rot lat="0" lon="0" rev="0"/>
              </a:camera>
              <a:lightRig rig="brightRoom" dir="t">
                <a:rot lat="0" lon="0" rev="600000"/>
              </a:lightRig>
            </a:scene3d>
            <a:sp3d prstMaterial="metal">
              <a:bevelT w="38100" h="57150" prst="angle"/>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rPr>
                <a:t>Transition </a:t>
              </a:r>
              <a:r>
                <a:rPr kumimoji="0" lang="fi-FI" sz="1600" b="0" i="0" u="none" strike="noStrike" kern="0" cap="none" spc="0" normalizeH="0" baseline="0" noProof="0" dirty="0" err="1">
                  <a:ln>
                    <a:noFill/>
                  </a:ln>
                  <a:solidFill>
                    <a:prstClr val="black"/>
                  </a:solidFill>
                  <a:effectLst/>
                  <a:uLnTx/>
                  <a:uFillTx/>
                  <a:latin typeface="Calibri" panose="020F0502020204030204"/>
                  <a:ea typeface="+mn-ea"/>
                  <a:cs typeface="+mn-cs"/>
                </a:rPr>
                <a:t>phase</a:t>
              </a:r>
              <a:endPar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75" name="Suorakulmio 174">
              <a:extLst>
                <a:ext uri="{FF2B5EF4-FFF2-40B4-BE49-F238E27FC236}">
                  <a16:creationId xmlns:a16="http://schemas.microsoft.com/office/drawing/2014/main" id="{3B507747-AAB6-47E3-AC2B-93B437525AB5}"/>
                </a:ext>
              </a:extLst>
            </p:cNvPr>
            <p:cNvSpPr/>
            <p:nvPr/>
          </p:nvSpPr>
          <p:spPr bwMode="auto">
            <a:xfrm>
              <a:off x="3125972" y="3900731"/>
              <a:ext cx="1712261" cy="289319"/>
            </a:xfrm>
            <a:prstGeom prst="rect">
              <a:avLst/>
            </a:prstGeom>
            <a:solidFill>
              <a:srgbClr val="FABE00"/>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rPr>
                <a:t>Release </a:t>
              </a:r>
              <a:r>
                <a:rPr kumimoji="0" lang="fi-FI" sz="1600" b="0" i="0" u="none" strike="noStrike" kern="0" cap="none" spc="0" normalizeH="0" baseline="0" noProof="0" dirty="0" err="1">
                  <a:ln>
                    <a:noFill/>
                  </a:ln>
                  <a:solidFill>
                    <a:prstClr val="black"/>
                  </a:solidFill>
                  <a:effectLst/>
                  <a:uLnTx/>
                  <a:uFillTx/>
                  <a:latin typeface="Calibri" panose="020F0502020204030204"/>
                  <a:ea typeface="+mn-ea"/>
                  <a:cs typeface="+mn-cs"/>
                </a:rPr>
                <a:t>phase</a:t>
              </a:r>
              <a:endPar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76" name="Tekstiruutu 35">
              <a:extLst>
                <a:ext uri="{FF2B5EF4-FFF2-40B4-BE49-F238E27FC236}">
                  <a16:creationId xmlns:a16="http://schemas.microsoft.com/office/drawing/2014/main" id="{A807B460-E1AA-4684-BF29-B210B724ADCB}"/>
                </a:ext>
              </a:extLst>
            </p:cNvPr>
            <p:cNvSpPr txBox="1">
              <a:spLocks noChangeArrowheads="1"/>
            </p:cNvSpPr>
            <p:nvPr/>
          </p:nvSpPr>
          <p:spPr bwMode="auto">
            <a:xfrm>
              <a:off x="3125971" y="4446926"/>
              <a:ext cx="3450800" cy="376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600" b="0" i="0" u="none" strike="noStrike" kern="0" cap="none" spc="0" normalizeH="0" baseline="0" noProof="0" dirty="0" err="1">
                  <a:ln>
                    <a:noFill/>
                  </a:ln>
                  <a:solidFill>
                    <a:prstClr val="black"/>
                  </a:solidFill>
                  <a:effectLst/>
                  <a:uLnTx/>
                  <a:uFillTx/>
                  <a:latin typeface="Calibri" panose="020F0502020204030204" pitchFamily="34" charset="0"/>
                </a:rPr>
                <a:t>Hours</a:t>
              </a:r>
              <a:r>
                <a:rPr kumimoji="0" lang="fi-FI" altLang="fi-FI" sz="1600" b="0" i="0" u="none" strike="noStrike" kern="0" cap="none" spc="0" normalizeH="0" baseline="0" noProof="0" dirty="0">
                  <a:ln>
                    <a:noFill/>
                  </a:ln>
                  <a:solidFill>
                    <a:prstClr val="black"/>
                  </a:solidFill>
                  <a:effectLst/>
                  <a:uLnTx/>
                  <a:uFillTx/>
                  <a:latin typeface="Calibri" panose="020F0502020204030204" pitchFamily="34" charset="0"/>
                </a:rPr>
                <a:t> to </a:t>
              </a:r>
              <a:r>
                <a:rPr kumimoji="0" lang="fi-FI" altLang="fi-FI" sz="1600" b="0" i="0" u="none" strike="noStrike" kern="0" cap="none" spc="0" normalizeH="0" baseline="0" noProof="0" dirty="0" err="1">
                  <a:ln>
                    <a:noFill/>
                  </a:ln>
                  <a:solidFill>
                    <a:prstClr val="black"/>
                  </a:solidFill>
                  <a:effectLst/>
                  <a:uLnTx/>
                  <a:uFillTx/>
                  <a:latin typeface="Calibri" panose="020F0502020204030204" pitchFamily="34" charset="0"/>
                </a:rPr>
                <a:t>days</a:t>
              </a:r>
              <a:endParaRPr kumimoji="0" lang="fi-FI" altLang="fi-FI" sz="1600" b="0" i="0" u="none" strike="noStrike" kern="0" cap="none" spc="0" normalizeH="0" baseline="0" noProof="0" dirty="0">
                <a:ln>
                  <a:noFill/>
                </a:ln>
                <a:solidFill>
                  <a:prstClr val="black"/>
                </a:solidFill>
                <a:effectLst/>
                <a:uLnTx/>
                <a:uFillTx/>
                <a:latin typeface="Calibri" panose="020F0502020204030204" pitchFamily="34" charset="0"/>
              </a:endParaRPr>
            </a:p>
          </p:txBody>
        </p:sp>
        <p:sp>
          <p:nvSpPr>
            <p:cNvPr id="177" name="Tekstiruutu 13">
              <a:extLst>
                <a:ext uri="{FF2B5EF4-FFF2-40B4-BE49-F238E27FC236}">
                  <a16:creationId xmlns:a16="http://schemas.microsoft.com/office/drawing/2014/main" id="{7E9C190E-4649-44D2-A71F-F7408C6FFDB0}"/>
                </a:ext>
              </a:extLst>
            </p:cNvPr>
            <p:cNvSpPr txBox="1">
              <a:spLocks noChangeArrowheads="1"/>
            </p:cNvSpPr>
            <p:nvPr/>
          </p:nvSpPr>
          <p:spPr bwMode="auto">
            <a:xfrm>
              <a:off x="5769474" y="4451820"/>
              <a:ext cx="1813652" cy="376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600" b="0" i="0" u="none" strike="noStrike" kern="0" cap="none" spc="0" normalizeH="0" baseline="0" noProof="0">
                  <a:ln>
                    <a:noFill/>
                  </a:ln>
                  <a:solidFill>
                    <a:prstClr val="black"/>
                  </a:solidFill>
                  <a:effectLst/>
                  <a:uLnTx/>
                  <a:uFillTx/>
                  <a:latin typeface="Calibri" panose="020F0502020204030204" pitchFamily="34" charset="0"/>
                </a:rPr>
                <a:t>Days to weeks</a:t>
              </a:r>
            </a:p>
          </p:txBody>
        </p:sp>
        <p:sp>
          <p:nvSpPr>
            <p:cNvPr id="178" name="Suorakulmio 14">
              <a:extLst>
                <a:ext uri="{FF2B5EF4-FFF2-40B4-BE49-F238E27FC236}">
                  <a16:creationId xmlns:a16="http://schemas.microsoft.com/office/drawing/2014/main" id="{533076AE-7100-4810-B568-C65D59297B8F}"/>
                </a:ext>
              </a:extLst>
            </p:cNvPr>
            <p:cNvSpPr/>
            <p:nvPr/>
          </p:nvSpPr>
          <p:spPr bwMode="auto">
            <a:xfrm>
              <a:off x="4903330" y="3892341"/>
              <a:ext cx="3350273" cy="297707"/>
            </a:xfrm>
            <a:custGeom>
              <a:avLst/>
              <a:gdLst>
                <a:gd name="connsiteX0" fmla="*/ 0 w 2227554"/>
                <a:gd name="connsiteY0" fmla="*/ 0 h 289318"/>
                <a:gd name="connsiteX1" fmla="*/ 2227554 w 2227554"/>
                <a:gd name="connsiteY1" fmla="*/ 0 h 289318"/>
                <a:gd name="connsiteX2" fmla="*/ 2227554 w 2227554"/>
                <a:gd name="connsiteY2" fmla="*/ 289318 h 289318"/>
                <a:gd name="connsiteX3" fmla="*/ 0 w 2227554"/>
                <a:gd name="connsiteY3" fmla="*/ 289318 h 289318"/>
                <a:gd name="connsiteX4" fmla="*/ 0 w 2227554"/>
                <a:gd name="connsiteY4" fmla="*/ 0 h 289318"/>
                <a:gd name="connsiteX0" fmla="*/ 0 w 2470835"/>
                <a:gd name="connsiteY0" fmla="*/ 0 h 289318"/>
                <a:gd name="connsiteX1" fmla="*/ 2227554 w 2470835"/>
                <a:gd name="connsiteY1" fmla="*/ 0 h 289318"/>
                <a:gd name="connsiteX2" fmla="*/ 2470835 w 2470835"/>
                <a:gd name="connsiteY2" fmla="*/ 272540 h 289318"/>
                <a:gd name="connsiteX3" fmla="*/ 0 w 2470835"/>
                <a:gd name="connsiteY3" fmla="*/ 289318 h 289318"/>
                <a:gd name="connsiteX4" fmla="*/ 0 w 2470835"/>
                <a:gd name="connsiteY4" fmla="*/ 0 h 289318"/>
                <a:gd name="connsiteX0" fmla="*/ 0 w 2470835"/>
                <a:gd name="connsiteY0" fmla="*/ 8389 h 297707"/>
                <a:gd name="connsiteX1" fmla="*/ 2269499 w 2470835"/>
                <a:gd name="connsiteY1" fmla="*/ 0 h 297707"/>
                <a:gd name="connsiteX2" fmla="*/ 2470835 w 2470835"/>
                <a:gd name="connsiteY2" fmla="*/ 280929 h 297707"/>
                <a:gd name="connsiteX3" fmla="*/ 0 w 2470835"/>
                <a:gd name="connsiteY3" fmla="*/ 297707 h 297707"/>
                <a:gd name="connsiteX4" fmla="*/ 0 w 2470835"/>
                <a:gd name="connsiteY4" fmla="*/ 8389 h 297707"/>
                <a:gd name="connsiteX0" fmla="*/ 0 w 2437279"/>
                <a:gd name="connsiteY0" fmla="*/ 8389 h 297707"/>
                <a:gd name="connsiteX1" fmla="*/ 2269499 w 2437279"/>
                <a:gd name="connsiteY1" fmla="*/ 0 h 297707"/>
                <a:gd name="connsiteX2" fmla="*/ 2437279 w 2437279"/>
                <a:gd name="connsiteY2" fmla="*/ 280929 h 297707"/>
                <a:gd name="connsiteX3" fmla="*/ 0 w 2437279"/>
                <a:gd name="connsiteY3" fmla="*/ 297707 h 297707"/>
                <a:gd name="connsiteX4" fmla="*/ 0 w 2437279"/>
                <a:gd name="connsiteY4" fmla="*/ 8389 h 297707"/>
                <a:gd name="connsiteX0" fmla="*/ 0 w 2437279"/>
                <a:gd name="connsiteY0" fmla="*/ 8389 h 297707"/>
                <a:gd name="connsiteX1" fmla="*/ 2319323 w 2437279"/>
                <a:gd name="connsiteY1" fmla="*/ 0 h 297707"/>
                <a:gd name="connsiteX2" fmla="*/ 2437279 w 2437279"/>
                <a:gd name="connsiteY2" fmla="*/ 280929 h 297707"/>
                <a:gd name="connsiteX3" fmla="*/ 0 w 2437279"/>
                <a:gd name="connsiteY3" fmla="*/ 297707 h 297707"/>
                <a:gd name="connsiteX4" fmla="*/ 0 w 2437279"/>
                <a:gd name="connsiteY4" fmla="*/ 8389 h 297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279" h="297707">
                  <a:moveTo>
                    <a:pt x="0" y="8389"/>
                  </a:moveTo>
                  <a:lnTo>
                    <a:pt x="2319323" y="0"/>
                  </a:lnTo>
                  <a:lnTo>
                    <a:pt x="2437279" y="280929"/>
                  </a:lnTo>
                  <a:lnTo>
                    <a:pt x="0" y="297707"/>
                  </a:lnTo>
                  <a:lnTo>
                    <a:pt x="0" y="8389"/>
                  </a:lnTo>
                  <a:close/>
                </a:path>
              </a:pathLst>
            </a:custGeom>
            <a:solidFill>
              <a:srgbClr val="FABE00"/>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rPr>
                <a:t>Post release </a:t>
              </a:r>
              <a:r>
                <a:rPr kumimoji="0" lang="fi-FI" sz="1600" b="0" i="0" u="none" strike="noStrike" kern="0" cap="none" spc="0" normalizeH="0" baseline="0" noProof="0" dirty="0" err="1">
                  <a:ln>
                    <a:noFill/>
                  </a:ln>
                  <a:solidFill>
                    <a:prstClr val="black"/>
                  </a:solidFill>
                  <a:effectLst/>
                  <a:uLnTx/>
                  <a:uFillTx/>
                  <a:latin typeface="Calibri" panose="020F0502020204030204"/>
                  <a:ea typeface="+mn-ea"/>
                  <a:cs typeface="+mn-cs"/>
                </a:rPr>
                <a:t>phase</a:t>
              </a:r>
              <a:endPar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88" name="Tekstiruutu 16">
              <a:extLst>
                <a:ext uri="{FF2B5EF4-FFF2-40B4-BE49-F238E27FC236}">
                  <a16:creationId xmlns:a16="http://schemas.microsoft.com/office/drawing/2014/main" id="{827ECD51-1BF6-48A4-918D-1F653D23DEE5}"/>
                </a:ext>
              </a:extLst>
            </p:cNvPr>
            <p:cNvSpPr txBox="1">
              <a:spLocks noChangeArrowheads="1"/>
            </p:cNvSpPr>
            <p:nvPr/>
          </p:nvSpPr>
          <p:spPr bwMode="auto">
            <a:xfrm>
              <a:off x="8366716" y="4435146"/>
              <a:ext cx="1813652" cy="376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600" b="0" i="0" u="none" strike="noStrike" kern="0" cap="none" spc="0" normalizeH="0" baseline="0" noProof="0">
                  <a:ln>
                    <a:noFill/>
                  </a:ln>
                  <a:solidFill>
                    <a:prstClr val="black"/>
                  </a:solidFill>
                  <a:effectLst/>
                  <a:uLnTx/>
                  <a:uFillTx/>
                  <a:latin typeface="Calibri" panose="020F0502020204030204" pitchFamily="34" charset="0"/>
                </a:rPr>
                <a:t>Days to a year</a:t>
              </a:r>
            </a:p>
          </p:txBody>
        </p:sp>
        <p:sp>
          <p:nvSpPr>
            <p:cNvPr id="189" name="Suorakulmio 188">
              <a:extLst>
                <a:ext uri="{FF2B5EF4-FFF2-40B4-BE49-F238E27FC236}">
                  <a16:creationId xmlns:a16="http://schemas.microsoft.com/office/drawing/2014/main" id="{F90D4AFB-5CB1-47AA-AD98-DDE34C9ADCE2}"/>
                </a:ext>
              </a:extLst>
            </p:cNvPr>
            <p:cNvSpPr/>
            <p:nvPr/>
          </p:nvSpPr>
          <p:spPr bwMode="auto">
            <a:xfrm>
              <a:off x="923927" y="3900731"/>
              <a:ext cx="2102514" cy="289319"/>
            </a:xfrm>
            <a:prstGeom prst="rect">
              <a:avLst/>
            </a:prstGeom>
            <a:solidFill>
              <a:srgbClr val="FABE00"/>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600" b="0" i="0" u="none" strike="noStrike" kern="0" cap="none" spc="0" normalizeH="0" baseline="0" noProof="0" dirty="0" err="1">
                  <a:ln>
                    <a:noFill/>
                  </a:ln>
                  <a:solidFill>
                    <a:prstClr val="black"/>
                  </a:solidFill>
                  <a:effectLst/>
                  <a:uLnTx/>
                  <a:uFillTx/>
                  <a:latin typeface="Calibri" panose="020F0502020204030204"/>
                  <a:ea typeface="+mn-ea"/>
                  <a:cs typeface="+mn-cs"/>
                </a:rPr>
                <a:t>Pre</a:t>
              </a:r>
              <a:r>
                <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rPr>
                <a:t>-release </a:t>
              </a:r>
              <a:r>
                <a:rPr kumimoji="0" lang="fi-FI" sz="1600" b="0" i="0" u="none" strike="noStrike" kern="0" cap="none" spc="0" normalizeH="0" baseline="0" noProof="0" dirty="0" err="1">
                  <a:ln>
                    <a:noFill/>
                  </a:ln>
                  <a:solidFill>
                    <a:prstClr val="black"/>
                  </a:solidFill>
                  <a:effectLst/>
                  <a:uLnTx/>
                  <a:uFillTx/>
                  <a:latin typeface="Calibri" panose="020F0502020204030204"/>
                  <a:ea typeface="+mn-ea"/>
                  <a:cs typeface="+mn-cs"/>
                </a:rPr>
                <a:t>phase</a:t>
              </a:r>
              <a:endPar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90" name="Nuoli: Alas 189">
              <a:extLst>
                <a:ext uri="{FF2B5EF4-FFF2-40B4-BE49-F238E27FC236}">
                  <a16:creationId xmlns:a16="http://schemas.microsoft.com/office/drawing/2014/main" id="{9DF63755-0841-452C-BC79-952C7A88C141}"/>
                </a:ext>
              </a:extLst>
            </p:cNvPr>
            <p:cNvSpPr/>
            <p:nvPr/>
          </p:nvSpPr>
          <p:spPr bwMode="auto">
            <a:xfrm rot="16200000">
              <a:off x="7102371" y="250532"/>
              <a:ext cx="289317" cy="8242116"/>
            </a:xfrm>
            <a:prstGeom prst="downArrow">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gradFill flip="none" rotWithShape="1">
                <a:gsLst>
                  <a:gs pos="53000">
                    <a:srgbClr val="000000"/>
                  </a:gs>
                  <a:gs pos="26000">
                    <a:srgbClr val="E7E6E6">
                      <a:lumMod val="50000"/>
                    </a:srgbClr>
                  </a:gs>
                  <a:gs pos="0">
                    <a:sysClr val="windowText" lastClr="000000"/>
                  </a:gs>
                  <a:gs pos="100000">
                    <a:sysClr val="windowText" lastClr="000000"/>
                  </a:gs>
                </a:gsLst>
                <a:lin ang="5400000" scaled="1"/>
                <a:tileRect/>
              </a:gradFill>
            </a:ln>
            <a:effectLst>
              <a:outerShdw blurRad="57150" dist="19050" dir="5400000" algn="ctr" rotWithShape="0">
                <a:srgbClr val="000000">
                  <a:alpha val="63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6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1" name="Suorakulmio 22">
              <a:extLst>
                <a:ext uri="{FF2B5EF4-FFF2-40B4-BE49-F238E27FC236}">
                  <a16:creationId xmlns:a16="http://schemas.microsoft.com/office/drawing/2014/main" id="{C260A44D-A28F-4ACA-859D-684A3FDA4D41}"/>
                </a:ext>
              </a:extLst>
            </p:cNvPr>
            <p:cNvSpPr/>
            <p:nvPr/>
          </p:nvSpPr>
          <p:spPr bwMode="auto">
            <a:xfrm>
              <a:off x="923927" y="3013769"/>
              <a:ext cx="3723574" cy="297708"/>
            </a:xfrm>
            <a:custGeom>
              <a:avLst/>
              <a:gdLst>
                <a:gd name="connsiteX0" fmla="*/ 0 w 6873524"/>
                <a:gd name="connsiteY0" fmla="*/ 0 h 289319"/>
                <a:gd name="connsiteX1" fmla="*/ 6873524 w 6873524"/>
                <a:gd name="connsiteY1" fmla="*/ 0 h 289319"/>
                <a:gd name="connsiteX2" fmla="*/ 6873524 w 6873524"/>
                <a:gd name="connsiteY2" fmla="*/ 289319 h 289319"/>
                <a:gd name="connsiteX3" fmla="*/ 0 w 6873524"/>
                <a:gd name="connsiteY3" fmla="*/ 289319 h 289319"/>
                <a:gd name="connsiteX4" fmla="*/ 0 w 6873524"/>
                <a:gd name="connsiteY4" fmla="*/ 0 h 289319"/>
                <a:gd name="connsiteX0" fmla="*/ 0 w 6873524"/>
                <a:gd name="connsiteY0" fmla="*/ 8389 h 297708"/>
                <a:gd name="connsiteX1" fmla="*/ 6647022 w 6873524"/>
                <a:gd name="connsiteY1" fmla="*/ 0 h 297708"/>
                <a:gd name="connsiteX2" fmla="*/ 6873524 w 6873524"/>
                <a:gd name="connsiteY2" fmla="*/ 297708 h 297708"/>
                <a:gd name="connsiteX3" fmla="*/ 0 w 6873524"/>
                <a:gd name="connsiteY3" fmla="*/ 297708 h 297708"/>
                <a:gd name="connsiteX4" fmla="*/ 0 w 6873524"/>
                <a:gd name="connsiteY4" fmla="*/ 8389 h 297708"/>
                <a:gd name="connsiteX0" fmla="*/ 0 w 6873524"/>
                <a:gd name="connsiteY0" fmla="*/ 8389 h 297708"/>
                <a:gd name="connsiteX1" fmla="*/ 6697386 w 6873524"/>
                <a:gd name="connsiteY1" fmla="*/ 0 h 297708"/>
                <a:gd name="connsiteX2" fmla="*/ 6873524 w 6873524"/>
                <a:gd name="connsiteY2" fmla="*/ 297708 h 297708"/>
                <a:gd name="connsiteX3" fmla="*/ 0 w 6873524"/>
                <a:gd name="connsiteY3" fmla="*/ 297708 h 297708"/>
                <a:gd name="connsiteX4" fmla="*/ 0 w 6873524"/>
                <a:gd name="connsiteY4" fmla="*/ 8389 h 297708"/>
                <a:gd name="connsiteX0" fmla="*/ 0 w 7021237"/>
                <a:gd name="connsiteY0" fmla="*/ 8389 h 297708"/>
                <a:gd name="connsiteX1" fmla="*/ 6697386 w 7021237"/>
                <a:gd name="connsiteY1" fmla="*/ 0 h 297708"/>
                <a:gd name="connsiteX2" fmla="*/ 7021237 w 7021237"/>
                <a:gd name="connsiteY2" fmla="*/ 297708 h 297708"/>
                <a:gd name="connsiteX3" fmla="*/ 0 w 7021237"/>
                <a:gd name="connsiteY3" fmla="*/ 297708 h 297708"/>
                <a:gd name="connsiteX4" fmla="*/ 0 w 7021237"/>
                <a:gd name="connsiteY4" fmla="*/ 8389 h 297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1237" h="297708">
                  <a:moveTo>
                    <a:pt x="0" y="8389"/>
                  </a:moveTo>
                  <a:lnTo>
                    <a:pt x="6697386" y="0"/>
                  </a:lnTo>
                  <a:lnTo>
                    <a:pt x="7021237" y="297708"/>
                  </a:lnTo>
                  <a:lnTo>
                    <a:pt x="0" y="297708"/>
                  </a:lnTo>
                  <a:lnTo>
                    <a:pt x="0" y="8389"/>
                  </a:lnTo>
                  <a:close/>
                </a:path>
              </a:pathLst>
            </a:custGeom>
            <a:solidFill>
              <a:srgbClr val="FABE00"/>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600" i="0" u="none" strike="noStrike" kern="0" cap="none" spc="0" normalizeH="0" baseline="0" noProof="0" dirty="0" err="1">
                  <a:ln>
                    <a:noFill/>
                  </a:ln>
                  <a:solidFill>
                    <a:prstClr val="black"/>
                  </a:solidFill>
                  <a:effectLst/>
                  <a:uLnTx/>
                  <a:uFillTx/>
                  <a:latin typeface="Calibri" panose="020F0502020204030204"/>
                  <a:ea typeface="+mn-ea"/>
                  <a:cs typeface="+mn-cs"/>
                </a:rPr>
                <a:t>Early</a:t>
              </a:r>
              <a:r>
                <a:rPr kumimoji="0" lang="fi-FI" sz="160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600" i="0" u="none" strike="noStrike" kern="0" cap="none" spc="0" normalizeH="0" baseline="0" noProof="0" dirty="0" err="1">
                  <a:ln>
                    <a:noFill/>
                  </a:ln>
                  <a:solidFill>
                    <a:prstClr val="black"/>
                  </a:solidFill>
                  <a:effectLst/>
                  <a:uLnTx/>
                  <a:uFillTx/>
                  <a:latin typeface="Calibri" panose="020F0502020204030204"/>
                  <a:ea typeface="+mn-ea"/>
                  <a:cs typeface="+mn-cs"/>
                </a:rPr>
                <a:t>phase</a:t>
              </a:r>
              <a:endParaRPr kumimoji="0" lang="fi-FI" sz="160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92" name="Suorakulmio 23">
              <a:extLst>
                <a:ext uri="{FF2B5EF4-FFF2-40B4-BE49-F238E27FC236}">
                  <a16:creationId xmlns:a16="http://schemas.microsoft.com/office/drawing/2014/main" id="{5C6D9F43-C71A-4AD9-823E-F88552D50357}"/>
                </a:ext>
              </a:extLst>
            </p:cNvPr>
            <p:cNvSpPr/>
            <p:nvPr/>
          </p:nvSpPr>
          <p:spPr bwMode="auto">
            <a:xfrm>
              <a:off x="923924" y="3463418"/>
              <a:ext cx="3914309" cy="297708"/>
            </a:xfrm>
            <a:custGeom>
              <a:avLst/>
              <a:gdLst>
                <a:gd name="connsiteX0" fmla="*/ 0 w 2936877"/>
                <a:gd name="connsiteY0" fmla="*/ 0 h 289319"/>
                <a:gd name="connsiteX1" fmla="*/ 2936877 w 2936877"/>
                <a:gd name="connsiteY1" fmla="*/ 0 h 289319"/>
                <a:gd name="connsiteX2" fmla="*/ 2936877 w 2936877"/>
                <a:gd name="connsiteY2" fmla="*/ 289319 h 289319"/>
                <a:gd name="connsiteX3" fmla="*/ 0 w 2936877"/>
                <a:gd name="connsiteY3" fmla="*/ 289319 h 289319"/>
                <a:gd name="connsiteX4" fmla="*/ 0 w 2936877"/>
                <a:gd name="connsiteY4" fmla="*/ 0 h 289319"/>
                <a:gd name="connsiteX0" fmla="*/ 0 w 2936877"/>
                <a:gd name="connsiteY0" fmla="*/ 0 h 289319"/>
                <a:gd name="connsiteX1" fmla="*/ 2618095 w 2936877"/>
                <a:gd name="connsiteY1" fmla="*/ 0 h 289319"/>
                <a:gd name="connsiteX2" fmla="*/ 2936877 w 2936877"/>
                <a:gd name="connsiteY2" fmla="*/ 289319 h 289319"/>
                <a:gd name="connsiteX3" fmla="*/ 0 w 2936877"/>
                <a:gd name="connsiteY3" fmla="*/ 289319 h 289319"/>
                <a:gd name="connsiteX4" fmla="*/ 0 w 2936877"/>
                <a:gd name="connsiteY4" fmla="*/ 0 h 289319"/>
                <a:gd name="connsiteX0" fmla="*/ 0 w 2911710"/>
                <a:gd name="connsiteY0" fmla="*/ 0 h 289319"/>
                <a:gd name="connsiteX1" fmla="*/ 2618095 w 2911710"/>
                <a:gd name="connsiteY1" fmla="*/ 0 h 289319"/>
                <a:gd name="connsiteX2" fmla="*/ 2911710 w 2911710"/>
                <a:gd name="connsiteY2" fmla="*/ 289319 h 289319"/>
                <a:gd name="connsiteX3" fmla="*/ 0 w 2911710"/>
                <a:gd name="connsiteY3" fmla="*/ 289319 h 289319"/>
                <a:gd name="connsiteX4" fmla="*/ 0 w 2911710"/>
                <a:gd name="connsiteY4" fmla="*/ 0 h 289319"/>
                <a:gd name="connsiteX0" fmla="*/ 0 w 2911710"/>
                <a:gd name="connsiteY0" fmla="*/ 8389 h 297708"/>
                <a:gd name="connsiteX1" fmla="*/ 2735903 w 2911710"/>
                <a:gd name="connsiteY1" fmla="*/ 0 h 297708"/>
                <a:gd name="connsiteX2" fmla="*/ 2911710 w 2911710"/>
                <a:gd name="connsiteY2" fmla="*/ 297708 h 297708"/>
                <a:gd name="connsiteX3" fmla="*/ 0 w 2911710"/>
                <a:gd name="connsiteY3" fmla="*/ 297708 h 297708"/>
                <a:gd name="connsiteX4" fmla="*/ 0 w 2911710"/>
                <a:gd name="connsiteY4" fmla="*/ 8389 h 297708"/>
                <a:gd name="connsiteX0" fmla="*/ 0 w 2893109"/>
                <a:gd name="connsiteY0" fmla="*/ 8389 h 297708"/>
                <a:gd name="connsiteX1" fmla="*/ 2735903 w 2893109"/>
                <a:gd name="connsiteY1" fmla="*/ 0 h 297708"/>
                <a:gd name="connsiteX2" fmla="*/ 2893109 w 2893109"/>
                <a:gd name="connsiteY2" fmla="*/ 297708 h 297708"/>
                <a:gd name="connsiteX3" fmla="*/ 0 w 2893109"/>
                <a:gd name="connsiteY3" fmla="*/ 297708 h 297708"/>
                <a:gd name="connsiteX4" fmla="*/ 0 w 2893109"/>
                <a:gd name="connsiteY4" fmla="*/ 8389 h 297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3109" h="297708">
                  <a:moveTo>
                    <a:pt x="0" y="8389"/>
                  </a:moveTo>
                  <a:lnTo>
                    <a:pt x="2735903" y="0"/>
                  </a:lnTo>
                  <a:lnTo>
                    <a:pt x="2893109" y="297708"/>
                  </a:lnTo>
                  <a:lnTo>
                    <a:pt x="0" y="297708"/>
                  </a:lnTo>
                  <a:lnTo>
                    <a:pt x="0" y="8389"/>
                  </a:lnTo>
                  <a:close/>
                </a:path>
              </a:pathLst>
            </a:custGeom>
            <a:solidFill>
              <a:srgbClr val="FABE00"/>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600" b="0" i="0" u="none" strike="noStrike" kern="0" cap="none" spc="0" normalizeH="0" baseline="0" noProof="0" dirty="0" err="1">
                  <a:ln>
                    <a:noFill/>
                  </a:ln>
                  <a:solidFill>
                    <a:prstClr val="black"/>
                  </a:solidFill>
                  <a:effectLst/>
                  <a:uLnTx/>
                  <a:uFillTx/>
                  <a:latin typeface="Calibri" panose="020F0502020204030204"/>
                  <a:ea typeface="+mn-ea"/>
                  <a:cs typeface="+mn-cs"/>
                </a:rPr>
                <a:t>Urgent</a:t>
              </a:r>
              <a:r>
                <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600" b="0" i="0" u="none" strike="noStrike" kern="0" cap="none" spc="0" normalizeH="0" baseline="0" noProof="0" dirty="0" err="1">
                  <a:ln>
                    <a:noFill/>
                  </a:ln>
                  <a:solidFill>
                    <a:prstClr val="black"/>
                  </a:solidFill>
                  <a:effectLst/>
                  <a:uLnTx/>
                  <a:uFillTx/>
                  <a:latin typeface="Calibri" panose="020F0502020204030204"/>
                  <a:ea typeface="+mn-ea"/>
                  <a:cs typeface="+mn-cs"/>
                </a:rPr>
                <a:t>response</a:t>
              </a:r>
              <a:r>
                <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600" b="0" i="0" u="none" strike="noStrike" kern="0" cap="none" spc="0" normalizeH="0" baseline="0" noProof="0" dirty="0" err="1">
                  <a:ln>
                    <a:noFill/>
                  </a:ln>
                  <a:solidFill>
                    <a:prstClr val="black"/>
                  </a:solidFill>
                  <a:effectLst/>
                  <a:uLnTx/>
                  <a:uFillTx/>
                  <a:latin typeface="Calibri" panose="020F0502020204030204"/>
                  <a:ea typeface="+mn-ea"/>
                  <a:cs typeface="+mn-cs"/>
                </a:rPr>
                <a:t>phase</a:t>
              </a:r>
              <a:endPar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93" name="Suorakulmio 24">
              <a:extLst>
                <a:ext uri="{FF2B5EF4-FFF2-40B4-BE49-F238E27FC236}">
                  <a16:creationId xmlns:a16="http://schemas.microsoft.com/office/drawing/2014/main" id="{B4B11171-E39A-4D07-B6A9-781FF86B0C28}"/>
                </a:ext>
              </a:extLst>
            </p:cNvPr>
            <p:cNvSpPr/>
            <p:nvPr/>
          </p:nvSpPr>
          <p:spPr bwMode="auto">
            <a:xfrm>
              <a:off x="4760869" y="3464307"/>
              <a:ext cx="3283008" cy="297708"/>
            </a:xfrm>
            <a:custGeom>
              <a:avLst/>
              <a:gdLst>
                <a:gd name="connsiteX0" fmla="*/ 0 w 4338204"/>
                <a:gd name="connsiteY0" fmla="*/ 0 h 289319"/>
                <a:gd name="connsiteX1" fmla="*/ 4338204 w 4338204"/>
                <a:gd name="connsiteY1" fmla="*/ 0 h 289319"/>
                <a:gd name="connsiteX2" fmla="*/ 4338204 w 4338204"/>
                <a:gd name="connsiteY2" fmla="*/ 289319 h 289319"/>
                <a:gd name="connsiteX3" fmla="*/ 0 w 4338204"/>
                <a:gd name="connsiteY3" fmla="*/ 289319 h 289319"/>
                <a:gd name="connsiteX4" fmla="*/ 0 w 4338204"/>
                <a:gd name="connsiteY4" fmla="*/ 0 h 289319"/>
                <a:gd name="connsiteX0" fmla="*/ 0 w 4640208"/>
                <a:gd name="connsiteY0" fmla="*/ 0 h 306097"/>
                <a:gd name="connsiteX1" fmla="*/ 4640208 w 4640208"/>
                <a:gd name="connsiteY1" fmla="*/ 16778 h 306097"/>
                <a:gd name="connsiteX2" fmla="*/ 4640208 w 4640208"/>
                <a:gd name="connsiteY2" fmla="*/ 306097 h 306097"/>
                <a:gd name="connsiteX3" fmla="*/ 302004 w 4640208"/>
                <a:gd name="connsiteY3" fmla="*/ 306097 h 306097"/>
                <a:gd name="connsiteX4" fmla="*/ 0 w 4640208"/>
                <a:gd name="connsiteY4" fmla="*/ 0 h 306097"/>
                <a:gd name="connsiteX0" fmla="*/ 0 w 4640208"/>
                <a:gd name="connsiteY0" fmla="*/ 8389 h 289319"/>
                <a:gd name="connsiteX1" fmla="*/ 4640208 w 4640208"/>
                <a:gd name="connsiteY1" fmla="*/ 0 h 289319"/>
                <a:gd name="connsiteX2" fmla="*/ 4640208 w 4640208"/>
                <a:gd name="connsiteY2" fmla="*/ 289319 h 289319"/>
                <a:gd name="connsiteX3" fmla="*/ 302004 w 4640208"/>
                <a:gd name="connsiteY3" fmla="*/ 289319 h 289319"/>
                <a:gd name="connsiteX4" fmla="*/ 0 w 4640208"/>
                <a:gd name="connsiteY4" fmla="*/ 8389 h 289319"/>
                <a:gd name="connsiteX0" fmla="*/ 0 w 4843899"/>
                <a:gd name="connsiteY0" fmla="*/ 8389 h 297708"/>
                <a:gd name="connsiteX1" fmla="*/ 4640208 w 4843899"/>
                <a:gd name="connsiteY1" fmla="*/ 0 h 297708"/>
                <a:gd name="connsiteX2" fmla="*/ 4843899 w 4843899"/>
                <a:gd name="connsiteY2" fmla="*/ 297708 h 297708"/>
                <a:gd name="connsiteX3" fmla="*/ 302004 w 4843899"/>
                <a:gd name="connsiteY3" fmla="*/ 289319 h 297708"/>
                <a:gd name="connsiteX4" fmla="*/ 0 w 4843899"/>
                <a:gd name="connsiteY4" fmla="*/ 8389 h 297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3899" h="297708">
                  <a:moveTo>
                    <a:pt x="0" y="8389"/>
                  </a:moveTo>
                  <a:lnTo>
                    <a:pt x="4640208" y="0"/>
                  </a:lnTo>
                  <a:lnTo>
                    <a:pt x="4843899" y="297708"/>
                  </a:lnTo>
                  <a:lnTo>
                    <a:pt x="302004" y="289319"/>
                  </a:lnTo>
                  <a:lnTo>
                    <a:pt x="0" y="8389"/>
                  </a:lnTo>
                  <a:close/>
                </a:path>
              </a:pathLst>
            </a:custGeom>
            <a:solidFill>
              <a:srgbClr val="FABE00"/>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600" b="0" i="0" u="none" strike="noStrike" kern="0" cap="none" spc="0" normalizeH="0" baseline="0" noProof="0" dirty="0" err="1">
                  <a:ln>
                    <a:noFill/>
                  </a:ln>
                  <a:solidFill>
                    <a:prstClr val="black"/>
                  </a:solidFill>
                  <a:effectLst/>
                  <a:uLnTx/>
                  <a:uFillTx/>
                  <a:latin typeface="Calibri" panose="020F0502020204030204"/>
                  <a:ea typeface="+mn-ea"/>
                  <a:cs typeface="+mn-cs"/>
                </a:rPr>
                <a:t>Early</a:t>
              </a:r>
              <a:r>
                <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600" b="0" i="0" u="none" strike="noStrike" kern="0" cap="none" spc="0" normalizeH="0" baseline="0" noProof="0" dirty="0" err="1">
                  <a:ln>
                    <a:noFill/>
                  </a:ln>
                  <a:solidFill>
                    <a:prstClr val="black"/>
                  </a:solidFill>
                  <a:effectLst/>
                  <a:uLnTx/>
                  <a:uFillTx/>
                  <a:latin typeface="Calibri" panose="020F0502020204030204"/>
                  <a:ea typeface="+mn-ea"/>
                  <a:cs typeface="+mn-cs"/>
                </a:rPr>
                <a:t>response</a:t>
              </a:r>
              <a:r>
                <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600" b="0" i="0" u="none" strike="noStrike" kern="0" cap="none" spc="0" normalizeH="0" baseline="0" noProof="0" dirty="0" err="1">
                  <a:ln>
                    <a:noFill/>
                  </a:ln>
                  <a:solidFill>
                    <a:prstClr val="black"/>
                  </a:solidFill>
                  <a:effectLst/>
                  <a:uLnTx/>
                  <a:uFillTx/>
                  <a:latin typeface="Calibri" panose="020F0502020204030204"/>
                  <a:ea typeface="+mn-ea"/>
                  <a:cs typeface="+mn-cs"/>
                </a:rPr>
                <a:t>phase</a:t>
              </a:r>
              <a:endPar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94" name="Nuoli: Alas 25">
              <a:extLst>
                <a:ext uri="{FF2B5EF4-FFF2-40B4-BE49-F238E27FC236}">
                  <a16:creationId xmlns:a16="http://schemas.microsoft.com/office/drawing/2014/main" id="{63AB5CC3-A047-42B5-A6DE-2C977F9D5C66}"/>
                </a:ext>
              </a:extLst>
            </p:cNvPr>
            <p:cNvSpPr/>
            <p:nvPr/>
          </p:nvSpPr>
          <p:spPr bwMode="auto">
            <a:xfrm rot="16200000">
              <a:off x="1901351" y="3321835"/>
              <a:ext cx="147665" cy="2102515"/>
            </a:xfrm>
            <a:custGeom>
              <a:avLst/>
              <a:gdLst>
                <a:gd name="connsiteX0" fmla="*/ 0 w 289249"/>
                <a:gd name="connsiteY0" fmla="*/ 1957872 h 2102496"/>
                <a:gd name="connsiteX1" fmla="*/ 72312 w 289249"/>
                <a:gd name="connsiteY1" fmla="*/ 1957872 h 2102496"/>
                <a:gd name="connsiteX2" fmla="*/ 72312 w 289249"/>
                <a:gd name="connsiteY2" fmla="*/ 0 h 2102496"/>
                <a:gd name="connsiteX3" fmla="*/ 216937 w 289249"/>
                <a:gd name="connsiteY3" fmla="*/ 0 h 2102496"/>
                <a:gd name="connsiteX4" fmla="*/ 216937 w 289249"/>
                <a:gd name="connsiteY4" fmla="*/ 1957872 h 2102496"/>
                <a:gd name="connsiteX5" fmla="*/ 289249 w 289249"/>
                <a:gd name="connsiteY5" fmla="*/ 1957872 h 2102496"/>
                <a:gd name="connsiteX6" fmla="*/ 144625 w 289249"/>
                <a:gd name="connsiteY6" fmla="*/ 2102496 h 2102496"/>
                <a:gd name="connsiteX7" fmla="*/ 0 w 289249"/>
                <a:gd name="connsiteY7" fmla="*/ 1957872 h 2102496"/>
                <a:gd name="connsiteX0" fmla="*/ 0 w 216937"/>
                <a:gd name="connsiteY0" fmla="*/ 1957872 h 2102496"/>
                <a:gd name="connsiteX1" fmla="*/ 72312 w 216937"/>
                <a:gd name="connsiteY1" fmla="*/ 1957872 h 2102496"/>
                <a:gd name="connsiteX2" fmla="*/ 72312 w 216937"/>
                <a:gd name="connsiteY2" fmla="*/ 0 h 2102496"/>
                <a:gd name="connsiteX3" fmla="*/ 216937 w 216937"/>
                <a:gd name="connsiteY3" fmla="*/ 0 h 2102496"/>
                <a:gd name="connsiteX4" fmla="*/ 216937 w 216937"/>
                <a:gd name="connsiteY4" fmla="*/ 1957872 h 2102496"/>
                <a:gd name="connsiteX5" fmla="*/ 144625 w 216937"/>
                <a:gd name="connsiteY5" fmla="*/ 2102496 h 2102496"/>
                <a:gd name="connsiteX6" fmla="*/ 0 w 216937"/>
                <a:gd name="connsiteY6" fmla="*/ 1957872 h 2102496"/>
                <a:gd name="connsiteX0" fmla="*/ 72313 w 144625"/>
                <a:gd name="connsiteY0" fmla="*/ 2102496 h 2102496"/>
                <a:gd name="connsiteX1" fmla="*/ 0 w 144625"/>
                <a:gd name="connsiteY1" fmla="*/ 1957872 h 2102496"/>
                <a:gd name="connsiteX2" fmla="*/ 0 w 144625"/>
                <a:gd name="connsiteY2" fmla="*/ 0 h 2102496"/>
                <a:gd name="connsiteX3" fmla="*/ 144625 w 144625"/>
                <a:gd name="connsiteY3" fmla="*/ 0 h 2102496"/>
                <a:gd name="connsiteX4" fmla="*/ 144625 w 144625"/>
                <a:gd name="connsiteY4" fmla="*/ 1957872 h 2102496"/>
                <a:gd name="connsiteX5" fmla="*/ 72313 w 144625"/>
                <a:gd name="connsiteY5" fmla="*/ 2102496 h 2102496"/>
                <a:gd name="connsiteX0" fmla="*/ 144625 w 144625"/>
                <a:gd name="connsiteY0" fmla="*/ 1957872 h 1957872"/>
                <a:gd name="connsiteX1" fmla="*/ 0 w 144625"/>
                <a:gd name="connsiteY1" fmla="*/ 1957872 h 1957872"/>
                <a:gd name="connsiteX2" fmla="*/ 0 w 144625"/>
                <a:gd name="connsiteY2" fmla="*/ 0 h 1957872"/>
                <a:gd name="connsiteX3" fmla="*/ 144625 w 144625"/>
                <a:gd name="connsiteY3" fmla="*/ 0 h 1957872"/>
                <a:gd name="connsiteX4" fmla="*/ 144625 w 144625"/>
                <a:gd name="connsiteY4" fmla="*/ 1957872 h 1957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625" h="1957872">
                  <a:moveTo>
                    <a:pt x="144625" y="1957872"/>
                  </a:moveTo>
                  <a:lnTo>
                    <a:pt x="0" y="1957872"/>
                  </a:lnTo>
                  <a:lnTo>
                    <a:pt x="0" y="0"/>
                  </a:lnTo>
                  <a:lnTo>
                    <a:pt x="144625" y="0"/>
                  </a:lnTo>
                  <a:lnTo>
                    <a:pt x="144625" y="1957872"/>
                  </a:lnTo>
                  <a:close/>
                </a:path>
              </a:pathLst>
            </a:custGeom>
            <a:gradFill rotWithShape="1">
              <a:gsLst>
                <a:gs pos="100000">
                  <a:srgbClr val="4472C4">
                    <a:satMod val="103000"/>
                    <a:lumMod val="102000"/>
                    <a:tint val="94000"/>
                  </a:srgbClr>
                </a:gs>
                <a:gs pos="0">
                  <a:srgbClr val="44546A">
                    <a:lumMod val="60000"/>
                    <a:lumOff val="40000"/>
                  </a:srgbClr>
                </a:gs>
              </a:gsLst>
              <a:lin ang="5400000" scaled="0"/>
            </a:gradFill>
            <a:ln>
              <a:gradFill flip="none" rotWithShape="1">
                <a:gsLst>
                  <a:gs pos="53000">
                    <a:srgbClr val="000000"/>
                  </a:gs>
                  <a:gs pos="26000">
                    <a:srgbClr val="E7E6E6">
                      <a:lumMod val="50000"/>
                    </a:srgbClr>
                  </a:gs>
                  <a:gs pos="0">
                    <a:sysClr val="windowText" lastClr="000000"/>
                  </a:gs>
                  <a:gs pos="100000">
                    <a:sysClr val="windowText" lastClr="000000"/>
                  </a:gs>
                </a:gsLst>
                <a:lin ang="5400000" scaled="1"/>
                <a:tileRect/>
              </a:gradFill>
            </a:ln>
            <a:effectLst>
              <a:outerShdw blurRad="57150" dist="19050" dir="5400000" algn="ctr" rotWithShape="0">
                <a:srgbClr val="000000">
                  <a:alpha val="63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6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5" name="Suorakulmio 27">
              <a:extLst>
                <a:ext uri="{FF2B5EF4-FFF2-40B4-BE49-F238E27FC236}">
                  <a16:creationId xmlns:a16="http://schemas.microsoft.com/office/drawing/2014/main" id="{89B7821A-DC19-41EA-B360-46774B7482CA}"/>
                </a:ext>
              </a:extLst>
            </p:cNvPr>
            <p:cNvSpPr/>
            <p:nvPr/>
          </p:nvSpPr>
          <p:spPr bwMode="auto">
            <a:xfrm>
              <a:off x="9613116" y="3011888"/>
              <a:ext cx="1754972" cy="289319"/>
            </a:xfrm>
            <a:custGeom>
              <a:avLst/>
              <a:gdLst>
                <a:gd name="connsiteX0" fmla="*/ 0 w 3478544"/>
                <a:gd name="connsiteY0" fmla="*/ 0 h 289319"/>
                <a:gd name="connsiteX1" fmla="*/ 3478544 w 3478544"/>
                <a:gd name="connsiteY1" fmla="*/ 0 h 289319"/>
                <a:gd name="connsiteX2" fmla="*/ 3478544 w 3478544"/>
                <a:gd name="connsiteY2" fmla="*/ 289319 h 289319"/>
                <a:gd name="connsiteX3" fmla="*/ 0 w 3478544"/>
                <a:gd name="connsiteY3" fmla="*/ 289319 h 289319"/>
                <a:gd name="connsiteX4" fmla="*/ 0 w 3478544"/>
                <a:gd name="connsiteY4" fmla="*/ 0 h 289319"/>
                <a:gd name="connsiteX0" fmla="*/ 0 w 3637934"/>
                <a:gd name="connsiteY0" fmla="*/ 0 h 289319"/>
                <a:gd name="connsiteX1" fmla="*/ 3637934 w 3637934"/>
                <a:gd name="connsiteY1" fmla="*/ 0 h 289319"/>
                <a:gd name="connsiteX2" fmla="*/ 3637934 w 3637934"/>
                <a:gd name="connsiteY2" fmla="*/ 289319 h 289319"/>
                <a:gd name="connsiteX3" fmla="*/ 159390 w 3637934"/>
                <a:gd name="connsiteY3" fmla="*/ 289319 h 289319"/>
                <a:gd name="connsiteX4" fmla="*/ 0 w 3637934"/>
                <a:gd name="connsiteY4" fmla="*/ 0 h 289319"/>
                <a:gd name="connsiteX0" fmla="*/ 0 w 3732361"/>
                <a:gd name="connsiteY0" fmla="*/ 8389 h 289319"/>
                <a:gd name="connsiteX1" fmla="*/ 3732361 w 3732361"/>
                <a:gd name="connsiteY1" fmla="*/ 0 h 289319"/>
                <a:gd name="connsiteX2" fmla="*/ 3732361 w 3732361"/>
                <a:gd name="connsiteY2" fmla="*/ 289319 h 289319"/>
                <a:gd name="connsiteX3" fmla="*/ 253817 w 3732361"/>
                <a:gd name="connsiteY3" fmla="*/ 289319 h 289319"/>
                <a:gd name="connsiteX4" fmla="*/ 0 w 3732361"/>
                <a:gd name="connsiteY4" fmla="*/ 8389 h 289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2361" h="289319">
                  <a:moveTo>
                    <a:pt x="0" y="8389"/>
                  </a:moveTo>
                  <a:lnTo>
                    <a:pt x="3732361" y="0"/>
                  </a:lnTo>
                  <a:lnTo>
                    <a:pt x="3732361" y="289319"/>
                  </a:lnTo>
                  <a:lnTo>
                    <a:pt x="253817" y="289319"/>
                  </a:lnTo>
                  <a:lnTo>
                    <a:pt x="0" y="8389"/>
                  </a:lnTo>
                  <a:close/>
                </a:path>
              </a:pathLst>
            </a:custGeom>
            <a:gradFill flip="none" rotWithShape="1">
              <a:gsLst>
                <a:gs pos="0">
                  <a:srgbClr val="E4F636"/>
                </a:gs>
                <a:gs pos="48000">
                  <a:srgbClr val="E4F636"/>
                </a:gs>
                <a:gs pos="100000">
                  <a:sysClr val="window" lastClr="FFFFFF"/>
                </a:gs>
                <a:gs pos="70000">
                  <a:sysClr val="window" lastClr="FFFFFF">
                    <a:lumMod val="95000"/>
                  </a:sysClr>
                </a:gs>
              </a:gsLst>
              <a:lin ang="0" scaled="1"/>
              <a:tileRect/>
            </a:gradFill>
            <a:ln w="19050" cap="flat" cmpd="sng" algn="ctr">
              <a:gradFill flip="none" rotWithShape="1">
                <a:gsLst>
                  <a:gs pos="0">
                    <a:sysClr val="windowText" lastClr="000000">
                      <a:lumMod val="65000"/>
                      <a:lumOff val="35000"/>
                    </a:sysClr>
                  </a:gs>
                  <a:gs pos="50000">
                    <a:srgbClr val="E7E6E6">
                      <a:lumMod val="50000"/>
                    </a:srgbClr>
                  </a:gs>
                  <a:gs pos="100000">
                    <a:sysClr val="window" lastClr="FFFFFF"/>
                  </a:gs>
                </a:gsLst>
                <a:lin ang="0" scaled="1"/>
                <a:tileRect/>
              </a:gradFill>
              <a:prstDash val="solid"/>
              <a:miter lim="800000"/>
            </a:ln>
            <a:effectLst/>
            <a:scene3d>
              <a:camera prst="orthographicFront">
                <a:rot lat="0" lon="0" rev="0"/>
              </a:camera>
              <a:lightRig rig="brightRoom" dir="t">
                <a:rot lat="0" lon="0" rev="600000"/>
              </a:lightRig>
            </a:scene3d>
            <a:sp3d prstMaterial="metal">
              <a:bevelT w="38100" h="57150" prst="angle"/>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600" b="0" i="0" u="none" strike="noStrike" kern="0" cap="none" spc="0" normalizeH="0" baseline="0" noProof="0" dirty="0" err="1">
                  <a:ln>
                    <a:noFill/>
                  </a:ln>
                  <a:solidFill>
                    <a:prstClr val="black"/>
                  </a:solidFill>
                  <a:effectLst/>
                  <a:uLnTx/>
                  <a:uFillTx/>
                  <a:latin typeface="Calibri" panose="020F0502020204030204"/>
                  <a:ea typeface="+mn-ea"/>
                  <a:cs typeface="+mn-cs"/>
                </a:rPr>
                <a:t>Recovery</a:t>
              </a:r>
              <a:r>
                <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600" b="0" i="0" u="none" strike="noStrike" kern="0" cap="none" spc="0" normalizeH="0" baseline="0" noProof="0" dirty="0" err="1">
                  <a:ln>
                    <a:noFill/>
                  </a:ln>
                  <a:solidFill>
                    <a:prstClr val="black"/>
                  </a:solidFill>
                  <a:effectLst/>
                  <a:uLnTx/>
                  <a:uFillTx/>
                  <a:latin typeface="Calibri" panose="020F0502020204030204"/>
                  <a:ea typeface="+mn-ea"/>
                  <a:cs typeface="+mn-cs"/>
                </a:rPr>
                <a:t>phase</a:t>
              </a:r>
              <a:endPar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96" name="Suorakulmio 24">
              <a:extLst>
                <a:ext uri="{FF2B5EF4-FFF2-40B4-BE49-F238E27FC236}">
                  <a16:creationId xmlns:a16="http://schemas.microsoft.com/office/drawing/2014/main" id="{B40AAB94-A042-4095-B719-5027528A9A8E}"/>
                </a:ext>
              </a:extLst>
            </p:cNvPr>
            <p:cNvSpPr/>
            <p:nvPr/>
          </p:nvSpPr>
          <p:spPr bwMode="auto">
            <a:xfrm>
              <a:off x="4580854" y="3005159"/>
              <a:ext cx="5074873" cy="306319"/>
            </a:xfrm>
            <a:custGeom>
              <a:avLst/>
              <a:gdLst>
                <a:gd name="connsiteX0" fmla="*/ 0 w 4338204"/>
                <a:gd name="connsiteY0" fmla="*/ 0 h 289319"/>
                <a:gd name="connsiteX1" fmla="*/ 4338204 w 4338204"/>
                <a:gd name="connsiteY1" fmla="*/ 0 h 289319"/>
                <a:gd name="connsiteX2" fmla="*/ 4338204 w 4338204"/>
                <a:gd name="connsiteY2" fmla="*/ 289319 h 289319"/>
                <a:gd name="connsiteX3" fmla="*/ 0 w 4338204"/>
                <a:gd name="connsiteY3" fmla="*/ 289319 h 289319"/>
                <a:gd name="connsiteX4" fmla="*/ 0 w 4338204"/>
                <a:gd name="connsiteY4" fmla="*/ 0 h 289319"/>
                <a:gd name="connsiteX0" fmla="*/ 0 w 4640208"/>
                <a:gd name="connsiteY0" fmla="*/ 0 h 306097"/>
                <a:gd name="connsiteX1" fmla="*/ 4640208 w 4640208"/>
                <a:gd name="connsiteY1" fmla="*/ 16778 h 306097"/>
                <a:gd name="connsiteX2" fmla="*/ 4640208 w 4640208"/>
                <a:gd name="connsiteY2" fmla="*/ 306097 h 306097"/>
                <a:gd name="connsiteX3" fmla="*/ 302004 w 4640208"/>
                <a:gd name="connsiteY3" fmla="*/ 306097 h 306097"/>
                <a:gd name="connsiteX4" fmla="*/ 0 w 4640208"/>
                <a:gd name="connsiteY4" fmla="*/ 0 h 306097"/>
                <a:gd name="connsiteX0" fmla="*/ 0 w 4640208"/>
                <a:gd name="connsiteY0" fmla="*/ 8389 h 289319"/>
                <a:gd name="connsiteX1" fmla="*/ 4640208 w 4640208"/>
                <a:gd name="connsiteY1" fmla="*/ 0 h 289319"/>
                <a:gd name="connsiteX2" fmla="*/ 4640208 w 4640208"/>
                <a:gd name="connsiteY2" fmla="*/ 289319 h 289319"/>
                <a:gd name="connsiteX3" fmla="*/ 302004 w 4640208"/>
                <a:gd name="connsiteY3" fmla="*/ 289319 h 289319"/>
                <a:gd name="connsiteX4" fmla="*/ 0 w 4640208"/>
                <a:gd name="connsiteY4" fmla="*/ 8389 h 289319"/>
                <a:gd name="connsiteX0" fmla="*/ 0 w 4843899"/>
                <a:gd name="connsiteY0" fmla="*/ 8389 h 297708"/>
                <a:gd name="connsiteX1" fmla="*/ 4640208 w 4843899"/>
                <a:gd name="connsiteY1" fmla="*/ 0 h 297708"/>
                <a:gd name="connsiteX2" fmla="*/ 4843899 w 4843899"/>
                <a:gd name="connsiteY2" fmla="*/ 297708 h 297708"/>
                <a:gd name="connsiteX3" fmla="*/ 302004 w 4843899"/>
                <a:gd name="connsiteY3" fmla="*/ 289319 h 297708"/>
                <a:gd name="connsiteX4" fmla="*/ 0 w 4843899"/>
                <a:gd name="connsiteY4" fmla="*/ 8389 h 297708"/>
                <a:gd name="connsiteX0" fmla="*/ 0 w 4712145"/>
                <a:gd name="connsiteY0" fmla="*/ 0 h 297708"/>
                <a:gd name="connsiteX1" fmla="*/ 4508454 w 4712145"/>
                <a:gd name="connsiteY1" fmla="*/ 0 h 297708"/>
                <a:gd name="connsiteX2" fmla="*/ 4712145 w 4712145"/>
                <a:gd name="connsiteY2" fmla="*/ 297708 h 297708"/>
                <a:gd name="connsiteX3" fmla="*/ 170250 w 4712145"/>
                <a:gd name="connsiteY3" fmla="*/ 289319 h 297708"/>
                <a:gd name="connsiteX4" fmla="*/ 0 w 4712145"/>
                <a:gd name="connsiteY4" fmla="*/ 0 h 297708"/>
                <a:gd name="connsiteX0" fmla="*/ 0 w 4810960"/>
                <a:gd name="connsiteY0" fmla="*/ 0 h 297708"/>
                <a:gd name="connsiteX1" fmla="*/ 4607269 w 4810960"/>
                <a:gd name="connsiteY1" fmla="*/ 0 h 297708"/>
                <a:gd name="connsiteX2" fmla="*/ 4810960 w 4810960"/>
                <a:gd name="connsiteY2" fmla="*/ 297708 h 297708"/>
                <a:gd name="connsiteX3" fmla="*/ 269065 w 4810960"/>
                <a:gd name="connsiteY3" fmla="*/ 289319 h 297708"/>
                <a:gd name="connsiteX4" fmla="*/ 0 w 4810960"/>
                <a:gd name="connsiteY4" fmla="*/ 0 h 297708"/>
                <a:gd name="connsiteX0" fmla="*/ 0 w 4810960"/>
                <a:gd name="connsiteY0" fmla="*/ 0 h 297708"/>
                <a:gd name="connsiteX1" fmla="*/ 4607269 w 4810960"/>
                <a:gd name="connsiteY1" fmla="*/ 0 h 297708"/>
                <a:gd name="connsiteX2" fmla="*/ 4810960 w 4810960"/>
                <a:gd name="connsiteY2" fmla="*/ 297708 h 297708"/>
                <a:gd name="connsiteX3" fmla="*/ 155971 w 4810960"/>
                <a:gd name="connsiteY3" fmla="*/ 289319 h 297708"/>
                <a:gd name="connsiteX4" fmla="*/ 0 w 4810960"/>
                <a:gd name="connsiteY4" fmla="*/ 0 h 297708"/>
                <a:gd name="connsiteX0" fmla="*/ 0 w 4810960"/>
                <a:gd name="connsiteY0" fmla="*/ 0 h 297708"/>
                <a:gd name="connsiteX1" fmla="*/ 4607269 w 4810960"/>
                <a:gd name="connsiteY1" fmla="*/ 0 h 297708"/>
                <a:gd name="connsiteX2" fmla="*/ 4810960 w 4810960"/>
                <a:gd name="connsiteY2" fmla="*/ 297708 h 297708"/>
                <a:gd name="connsiteX3" fmla="*/ 235137 w 4810960"/>
                <a:gd name="connsiteY3" fmla="*/ 289319 h 297708"/>
                <a:gd name="connsiteX4" fmla="*/ 0 w 4810960"/>
                <a:gd name="connsiteY4" fmla="*/ 0 h 297708"/>
                <a:gd name="connsiteX0" fmla="*/ 0 w 4810960"/>
                <a:gd name="connsiteY0" fmla="*/ 0 h 297708"/>
                <a:gd name="connsiteX1" fmla="*/ 4694749 w 4810960"/>
                <a:gd name="connsiteY1" fmla="*/ 16306 h 297708"/>
                <a:gd name="connsiteX2" fmla="*/ 4810960 w 4810960"/>
                <a:gd name="connsiteY2" fmla="*/ 297708 h 297708"/>
                <a:gd name="connsiteX3" fmla="*/ 235137 w 4810960"/>
                <a:gd name="connsiteY3" fmla="*/ 289319 h 297708"/>
                <a:gd name="connsiteX4" fmla="*/ 0 w 4810960"/>
                <a:gd name="connsiteY4" fmla="*/ 0 h 297708"/>
                <a:gd name="connsiteX0" fmla="*/ 0 w 4810960"/>
                <a:gd name="connsiteY0" fmla="*/ 0 h 313778"/>
                <a:gd name="connsiteX1" fmla="*/ 4694749 w 4810960"/>
                <a:gd name="connsiteY1" fmla="*/ 16306 h 313778"/>
                <a:gd name="connsiteX2" fmla="*/ 4810960 w 4810960"/>
                <a:gd name="connsiteY2" fmla="*/ 297708 h 313778"/>
                <a:gd name="connsiteX3" fmla="*/ 163563 w 4810960"/>
                <a:gd name="connsiteY3" fmla="*/ 313778 h 313778"/>
                <a:gd name="connsiteX4" fmla="*/ 0 w 4810960"/>
                <a:gd name="connsiteY4" fmla="*/ 0 h 313778"/>
                <a:gd name="connsiteX0" fmla="*/ 0 w 4810960"/>
                <a:gd name="connsiteY0" fmla="*/ 0 h 297708"/>
                <a:gd name="connsiteX1" fmla="*/ 4694749 w 4810960"/>
                <a:gd name="connsiteY1" fmla="*/ 16306 h 297708"/>
                <a:gd name="connsiteX2" fmla="*/ 4810960 w 4810960"/>
                <a:gd name="connsiteY2" fmla="*/ 297708 h 297708"/>
                <a:gd name="connsiteX3" fmla="*/ 179469 w 4810960"/>
                <a:gd name="connsiteY3" fmla="*/ 297472 h 297708"/>
                <a:gd name="connsiteX4" fmla="*/ 0 w 4810960"/>
                <a:gd name="connsiteY4" fmla="*/ 0 h 297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0960" h="297708">
                  <a:moveTo>
                    <a:pt x="0" y="0"/>
                  </a:moveTo>
                  <a:lnTo>
                    <a:pt x="4694749" y="16306"/>
                  </a:lnTo>
                  <a:lnTo>
                    <a:pt x="4810960" y="297708"/>
                  </a:lnTo>
                  <a:lnTo>
                    <a:pt x="179469" y="297472"/>
                  </a:lnTo>
                  <a:lnTo>
                    <a:pt x="0" y="0"/>
                  </a:lnTo>
                  <a:close/>
                </a:path>
              </a:pathLst>
            </a:custGeom>
            <a:solidFill>
              <a:srgbClr val="FABE00"/>
            </a:solidFill>
            <a:ln w="19050" cap="flat" cmpd="sng" algn="ctr">
              <a:solidFill>
                <a:srgbClr val="44546A"/>
              </a:solid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i-FI" sz="1600" b="0" i="0" u="none" strike="noStrike" kern="0" cap="none" spc="0" normalizeH="0" baseline="0" noProof="0" dirty="0" err="1">
                  <a:ln>
                    <a:noFill/>
                  </a:ln>
                  <a:solidFill>
                    <a:prstClr val="black"/>
                  </a:solidFill>
                  <a:effectLst/>
                  <a:uLnTx/>
                  <a:uFillTx/>
                  <a:latin typeface="Calibri" panose="020F0502020204030204"/>
                  <a:ea typeface="+mn-ea"/>
                  <a:cs typeface="+mn-cs"/>
                </a:rPr>
                <a:t>Intermediate</a:t>
              </a:r>
              <a:r>
                <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fi-FI" sz="1600" b="0" i="0" u="none" strike="noStrike" kern="0" cap="none" spc="0" normalizeH="0" baseline="0" noProof="0" dirty="0" err="1">
                  <a:ln>
                    <a:noFill/>
                  </a:ln>
                  <a:solidFill>
                    <a:prstClr val="black"/>
                  </a:solidFill>
                  <a:effectLst/>
                  <a:uLnTx/>
                  <a:uFillTx/>
                  <a:latin typeface="Calibri" panose="020F0502020204030204"/>
                  <a:ea typeface="+mn-ea"/>
                  <a:cs typeface="+mn-cs"/>
                </a:rPr>
                <a:t>phase</a:t>
              </a:r>
              <a:endParaRPr kumimoji="0" lang="fi-FI"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97" name="Tekstiruutu 35">
              <a:extLst>
                <a:ext uri="{FF2B5EF4-FFF2-40B4-BE49-F238E27FC236}">
                  <a16:creationId xmlns:a16="http://schemas.microsoft.com/office/drawing/2014/main" id="{90255AF0-60C2-4547-B3FD-E9C30BE5FC1D}"/>
                </a:ext>
              </a:extLst>
            </p:cNvPr>
            <p:cNvSpPr txBox="1">
              <a:spLocks noChangeArrowheads="1"/>
            </p:cNvSpPr>
            <p:nvPr/>
          </p:nvSpPr>
          <p:spPr bwMode="auto">
            <a:xfrm>
              <a:off x="3177930" y="1675394"/>
              <a:ext cx="3450800" cy="376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600" b="0" i="0" u="none" strike="noStrike" kern="0" cap="none" spc="0" normalizeH="0" baseline="0" noProof="0" dirty="0">
                  <a:ln>
                    <a:noFill/>
                  </a:ln>
                  <a:solidFill>
                    <a:prstClr val="black"/>
                  </a:solidFill>
                  <a:effectLst/>
                  <a:uLnTx/>
                  <a:uFillTx/>
                  <a:latin typeface="Calibri" panose="020F0502020204030204" pitchFamily="34" charset="0"/>
                </a:rPr>
                <a:t>Release</a:t>
              </a:r>
            </a:p>
          </p:txBody>
        </p:sp>
        <p:sp>
          <p:nvSpPr>
            <p:cNvPr id="198" name="Tekstiruutu 35">
              <a:extLst>
                <a:ext uri="{FF2B5EF4-FFF2-40B4-BE49-F238E27FC236}">
                  <a16:creationId xmlns:a16="http://schemas.microsoft.com/office/drawing/2014/main" id="{25FD4162-0906-4342-8515-AB980F3700CC}"/>
                </a:ext>
              </a:extLst>
            </p:cNvPr>
            <p:cNvSpPr txBox="1">
              <a:spLocks noChangeArrowheads="1"/>
            </p:cNvSpPr>
            <p:nvPr/>
          </p:nvSpPr>
          <p:spPr bwMode="auto">
            <a:xfrm>
              <a:off x="4760869" y="2194896"/>
              <a:ext cx="3450800" cy="376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600" b="0" i="0" u="none" strike="noStrike" kern="0" cap="none" spc="0" normalizeH="0" baseline="0" noProof="0" dirty="0">
                  <a:ln>
                    <a:noFill/>
                  </a:ln>
                  <a:solidFill>
                    <a:prstClr val="black"/>
                  </a:solidFill>
                  <a:effectLst/>
                  <a:uLnTx/>
                  <a:uFillTx/>
                  <a:latin typeface="Calibri" panose="020F0502020204030204" pitchFamily="34" charset="0"/>
                </a:rPr>
                <a:t>No </a:t>
              </a:r>
              <a:r>
                <a:rPr kumimoji="0" lang="fi-FI" altLang="fi-FI" sz="1600" b="0" i="0" u="none" strike="noStrike" kern="0" cap="none" spc="0" normalizeH="0" baseline="0" noProof="0" dirty="0" err="1">
                  <a:ln>
                    <a:noFill/>
                  </a:ln>
                  <a:solidFill>
                    <a:prstClr val="black"/>
                  </a:solidFill>
                  <a:effectLst/>
                  <a:uLnTx/>
                  <a:uFillTx/>
                  <a:latin typeface="Calibri" panose="020F0502020204030204" pitchFamily="34" charset="0"/>
                </a:rPr>
                <a:t>more</a:t>
              </a:r>
              <a:r>
                <a:rPr kumimoji="0" lang="fi-FI" altLang="fi-FI" sz="16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600" b="0" i="0" u="none" strike="noStrike" kern="0" cap="none" spc="0" normalizeH="0" baseline="0" noProof="0" dirty="0" err="1">
                  <a:ln>
                    <a:noFill/>
                  </a:ln>
                  <a:solidFill>
                    <a:prstClr val="black"/>
                  </a:solidFill>
                  <a:effectLst/>
                  <a:uLnTx/>
                  <a:uFillTx/>
                  <a:latin typeface="Calibri" panose="020F0502020204030204" pitchFamily="34" charset="0"/>
                </a:rPr>
                <a:t>new</a:t>
              </a:r>
              <a:r>
                <a:rPr kumimoji="0" lang="fi-FI" altLang="fi-FI" sz="16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600" b="0" i="0" u="none" strike="noStrike" kern="0" cap="none" spc="0" normalizeH="0" baseline="0" noProof="0" dirty="0" err="1">
                  <a:ln>
                    <a:noFill/>
                  </a:ln>
                  <a:solidFill>
                    <a:prstClr val="black"/>
                  </a:solidFill>
                  <a:effectLst/>
                  <a:uLnTx/>
                  <a:uFillTx/>
                  <a:latin typeface="Calibri" panose="020F0502020204030204" pitchFamily="34" charset="0"/>
                </a:rPr>
                <a:t>releases</a:t>
              </a:r>
              <a:endParaRPr kumimoji="0" lang="fi-FI" altLang="fi-FI" sz="1600" b="0" i="0" u="none" strike="noStrike" kern="0" cap="none" spc="0" normalizeH="0" baseline="0" noProof="0" dirty="0">
                <a:ln>
                  <a:noFill/>
                </a:ln>
                <a:solidFill>
                  <a:prstClr val="black"/>
                </a:solidFill>
                <a:effectLst/>
                <a:uLnTx/>
                <a:uFillTx/>
                <a:latin typeface="Calibri" panose="020F0502020204030204" pitchFamily="34" charset="0"/>
              </a:endParaRPr>
            </a:p>
          </p:txBody>
        </p:sp>
      </p:grpSp>
      <p:grpSp>
        <p:nvGrpSpPr>
          <p:cNvPr id="214" name="Ryhmä 213">
            <a:extLst>
              <a:ext uri="{FF2B5EF4-FFF2-40B4-BE49-F238E27FC236}">
                <a16:creationId xmlns:a16="http://schemas.microsoft.com/office/drawing/2014/main" id="{D455FA19-E2C2-483C-97E6-46AA4B3F215A}"/>
              </a:ext>
            </a:extLst>
          </p:cNvPr>
          <p:cNvGrpSpPr/>
          <p:nvPr/>
        </p:nvGrpSpPr>
        <p:grpSpPr>
          <a:xfrm>
            <a:off x="4368845" y="16360126"/>
            <a:ext cx="20725895" cy="1772298"/>
            <a:chOff x="875847" y="2751683"/>
            <a:chExt cx="10737287" cy="2099236"/>
          </a:xfrm>
        </p:grpSpPr>
        <p:sp>
          <p:nvSpPr>
            <p:cNvPr id="215" name="Tekstiruutu 35">
              <a:extLst>
                <a:ext uri="{FF2B5EF4-FFF2-40B4-BE49-F238E27FC236}">
                  <a16:creationId xmlns:a16="http://schemas.microsoft.com/office/drawing/2014/main" id="{DFF12B23-7965-43FF-B581-D0E10E30D384}"/>
                </a:ext>
              </a:extLst>
            </p:cNvPr>
            <p:cNvSpPr txBox="1">
              <a:spLocks noChangeArrowheads="1"/>
            </p:cNvSpPr>
            <p:nvPr/>
          </p:nvSpPr>
          <p:spPr bwMode="auto">
            <a:xfrm>
              <a:off x="1216293" y="4451820"/>
              <a:ext cx="1859913" cy="369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Pre</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release</a:t>
              </a:r>
            </a:p>
          </p:txBody>
        </p:sp>
        <p:sp>
          <p:nvSpPr>
            <p:cNvPr id="216" name="Nuoli: Alas 215">
              <a:extLst>
                <a:ext uri="{FF2B5EF4-FFF2-40B4-BE49-F238E27FC236}">
                  <a16:creationId xmlns:a16="http://schemas.microsoft.com/office/drawing/2014/main" id="{1C29DD4B-B6D4-449F-99BE-4CADB87560F3}"/>
                </a:ext>
              </a:extLst>
            </p:cNvPr>
            <p:cNvSpPr/>
            <p:nvPr/>
          </p:nvSpPr>
          <p:spPr bwMode="auto">
            <a:xfrm rot="16200000">
              <a:off x="7102371" y="250532"/>
              <a:ext cx="289317" cy="8242116"/>
            </a:xfrm>
            <a:prstGeom prst="downArrow">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gradFill flip="none" rotWithShape="1">
                <a:gsLst>
                  <a:gs pos="53000">
                    <a:srgbClr val="000000"/>
                  </a:gs>
                  <a:gs pos="26000">
                    <a:srgbClr val="E7E6E6">
                      <a:lumMod val="50000"/>
                    </a:srgbClr>
                  </a:gs>
                  <a:gs pos="0">
                    <a:sysClr val="windowText" lastClr="000000"/>
                  </a:gs>
                  <a:gs pos="100000">
                    <a:sysClr val="windowText" lastClr="000000"/>
                  </a:gs>
                </a:gsLst>
                <a:lin ang="5400000" scaled="1"/>
                <a:tileRect/>
              </a:gradFill>
            </a:ln>
            <a:effectLst>
              <a:outerShdw blurRad="57150" dist="19050" dir="5400000" algn="ctr" rotWithShape="0">
                <a:srgbClr val="000000">
                  <a:alpha val="63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7" name="Nuoli: Alas 25">
              <a:extLst>
                <a:ext uri="{FF2B5EF4-FFF2-40B4-BE49-F238E27FC236}">
                  <a16:creationId xmlns:a16="http://schemas.microsoft.com/office/drawing/2014/main" id="{F9D53314-C0CE-4D34-88D6-2BC8A81658E8}"/>
                </a:ext>
              </a:extLst>
            </p:cNvPr>
            <p:cNvSpPr/>
            <p:nvPr/>
          </p:nvSpPr>
          <p:spPr bwMode="auto">
            <a:xfrm rot="16200000">
              <a:off x="1901351" y="3321835"/>
              <a:ext cx="147665" cy="2102515"/>
            </a:xfrm>
            <a:custGeom>
              <a:avLst/>
              <a:gdLst>
                <a:gd name="connsiteX0" fmla="*/ 0 w 289249"/>
                <a:gd name="connsiteY0" fmla="*/ 1957872 h 2102496"/>
                <a:gd name="connsiteX1" fmla="*/ 72312 w 289249"/>
                <a:gd name="connsiteY1" fmla="*/ 1957872 h 2102496"/>
                <a:gd name="connsiteX2" fmla="*/ 72312 w 289249"/>
                <a:gd name="connsiteY2" fmla="*/ 0 h 2102496"/>
                <a:gd name="connsiteX3" fmla="*/ 216937 w 289249"/>
                <a:gd name="connsiteY3" fmla="*/ 0 h 2102496"/>
                <a:gd name="connsiteX4" fmla="*/ 216937 w 289249"/>
                <a:gd name="connsiteY4" fmla="*/ 1957872 h 2102496"/>
                <a:gd name="connsiteX5" fmla="*/ 289249 w 289249"/>
                <a:gd name="connsiteY5" fmla="*/ 1957872 h 2102496"/>
                <a:gd name="connsiteX6" fmla="*/ 144625 w 289249"/>
                <a:gd name="connsiteY6" fmla="*/ 2102496 h 2102496"/>
                <a:gd name="connsiteX7" fmla="*/ 0 w 289249"/>
                <a:gd name="connsiteY7" fmla="*/ 1957872 h 2102496"/>
                <a:gd name="connsiteX0" fmla="*/ 0 w 216937"/>
                <a:gd name="connsiteY0" fmla="*/ 1957872 h 2102496"/>
                <a:gd name="connsiteX1" fmla="*/ 72312 w 216937"/>
                <a:gd name="connsiteY1" fmla="*/ 1957872 h 2102496"/>
                <a:gd name="connsiteX2" fmla="*/ 72312 w 216937"/>
                <a:gd name="connsiteY2" fmla="*/ 0 h 2102496"/>
                <a:gd name="connsiteX3" fmla="*/ 216937 w 216937"/>
                <a:gd name="connsiteY3" fmla="*/ 0 h 2102496"/>
                <a:gd name="connsiteX4" fmla="*/ 216937 w 216937"/>
                <a:gd name="connsiteY4" fmla="*/ 1957872 h 2102496"/>
                <a:gd name="connsiteX5" fmla="*/ 144625 w 216937"/>
                <a:gd name="connsiteY5" fmla="*/ 2102496 h 2102496"/>
                <a:gd name="connsiteX6" fmla="*/ 0 w 216937"/>
                <a:gd name="connsiteY6" fmla="*/ 1957872 h 2102496"/>
                <a:gd name="connsiteX0" fmla="*/ 72313 w 144625"/>
                <a:gd name="connsiteY0" fmla="*/ 2102496 h 2102496"/>
                <a:gd name="connsiteX1" fmla="*/ 0 w 144625"/>
                <a:gd name="connsiteY1" fmla="*/ 1957872 h 2102496"/>
                <a:gd name="connsiteX2" fmla="*/ 0 w 144625"/>
                <a:gd name="connsiteY2" fmla="*/ 0 h 2102496"/>
                <a:gd name="connsiteX3" fmla="*/ 144625 w 144625"/>
                <a:gd name="connsiteY3" fmla="*/ 0 h 2102496"/>
                <a:gd name="connsiteX4" fmla="*/ 144625 w 144625"/>
                <a:gd name="connsiteY4" fmla="*/ 1957872 h 2102496"/>
                <a:gd name="connsiteX5" fmla="*/ 72313 w 144625"/>
                <a:gd name="connsiteY5" fmla="*/ 2102496 h 2102496"/>
                <a:gd name="connsiteX0" fmla="*/ 144625 w 144625"/>
                <a:gd name="connsiteY0" fmla="*/ 1957872 h 1957872"/>
                <a:gd name="connsiteX1" fmla="*/ 0 w 144625"/>
                <a:gd name="connsiteY1" fmla="*/ 1957872 h 1957872"/>
                <a:gd name="connsiteX2" fmla="*/ 0 w 144625"/>
                <a:gd name="connsiteY2" fmla="*/ 0 h 1957872"/>
                <a:gd name="connsiteX3" fmla="*/ 144625 w 144625"/>
                <a:gd name="connsiteY3" fmla="*/ 0 h 1957872"/>
                <a:gd name="connsiteX4" fmla="*/ 144625 w 144625"/>
                <a:gd name="connsiteY4" fmla="*/ 1957872 h 1957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625" h="1957872">
                  <a:moveTo>
                    <a:pt x="144625" y="1957872"/>
                  </a:moveTo>
                  <a:lnTo>
                    <a:pt x="0" y="1957872"/>
                  </a:lnTo>
                  <a:lnTo>
                    <a:pt x="0" y="0"/>
                  </a:lnTo>
                  <a:lnTo>
                    <a:pt x="144625" y="0"/>
                  </a:lnTo>
                  <a:lnTo>
                    <a:pt x="144625" y="1957872"/>
                  </a:lnTo>
                  <a:close/>
                </a:path>
              </a:pathLst>
            </a:custGeom>
            <a:gradFill rotWithShape="1">
              <a:gsLst>
                <a:gs pos="100000">
                  <a:srgbClr val="4472C4">
                    <a:satMod val="103000"/>
                    <a:lumMod val="102000"/>
                    <a:tint val="94000"/>
                  </a:srgbClr>
                </a:gs>
                <a:gs pos="0">
                  <a:srgbClr val="44546A">
                    <a:lumMod val="60000"/>
                    <a:lumOff val="40000"/>
                  </a:srgbClr>
                </a:gs>
              </a:gsLst>
              <a:lin ang="5400000" scaled="0"/>
            </a:gradFill>
            <a:ln>
              <a:gradFill flip="none" rotWithShape="1">
                <a:gsLst>
                  <a:gs pos="53000">
                    <a:srgbClr val="000000"/>
                  </a:gs>
                  <a:gs pos="26000">
                    <a:srgbClr val="E7E6E6">
                      <a:lumMod val="50000"/>
                    </a:srgbClr>
                  </a:gs>
                  <a:gs pos="0">
                    <a:sysClr val="windowText" lastClr="000000"/>
                  </a:gs>
                  <a:gs pos="100000">
                    <a:sysClr val="windowText" lastClr="000000"/>
                  </a:gs>
                </a:gsLst>
                <a:lin ang="5400000" scaled="1"/>
                <a:tileRect/>
              </a:gradFill>
            </a:ln>
            <a:effectLst>
              <a:outerShdw blurRad="57150" dist="19050" dir="5400000" algn="ctr" rotWithShape="0">
                <a:srgbClr val="000000">
                  <a:alpha val="63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8" name="Tekstiruutu 35">
              <a:extLst>
                <a:ext uri="{FF2B5EF4-FFF2-40B4-BE49-F238E27FC236}">
                  <a16:creationId xmlns:a16="http://schemas.microsoft.com/office/drawing/2014/main" id="{C7F001A4-492B-4844-A0AA-0CF1E07326DF}"/>
                </a:ext>
              </a:extLst>
            </p:cNvPr>
            <p:cNvSpPr txBox="1">
              <a:spLocks noChangeArrowheads="1"/>
            </p:cNvSpPr>
            <p:nvPr/>
          </p:nvSpPr>
          <p:spPr bwMode="auto">
            <a:xfrm>
              <a:off x="3076206" y="4456715"/>
              <a:ext cx="1859913" cy="369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Release</a:t>
              </a:r>
            </a:p>
          </p:txBody>
        </p:sp>
        <p:sp>
          <p:nvSpPr>
            <p:cNvPr id="219" name="Tekstiruutu 35">
              <a:extLst>
                <a:ext uri="{FF2B5EF4-FFF2-40B4-BE49-F238E27FC236}">
                  <a16:creationId xmlns:a16="http://schemas.microsoft.com/office/drawing/2014/main" id="{2AC2C636-9163-44DB-84A5-DD00E0B1A024}"/>
                </a:ext>
              </a:extLst>
            </p:cNvPr>
            <p:cNvSpPr txBox="1">
              <a:spLocks noChangeArrowheads="1"/>
            </p:cNvSpPr>
            <p:nvPr/>
          </p:nvSpPr>
          <p:spPr bwMode="auto">
            <a:xfrm>
              <a:off x="4797946" y="4446925"/>
              <a:ext cx="1859913" cy="369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Cloud</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moving</a:t>
              </a:r>
              <a:endPar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endParaRPr>
            </a:p>
          </p:txBody>
        </p:sp>
        <p:sp>
          <p:nvSpPr>
            <p:cNvPr id="220" name="Tekstiruutu 35">
              <a:extLst>
                <a:ext uri="{FF2B5EF4-FFF2-40B4-BE49-F238E27FC236}">
                  <a16:creationId xmlns:a16="http://schemas.microsoft.com/office/drawing/2014/main" id="{78775354-1D1F-4D35-9ED3-D6214AA4257E}"/>
                </a:ext>
              </a:extLst>
            </p:cNvPr>
            <p:cNvSpPr txBox="1">
              <a:spLocks noChangeArrowheads="1"/>
            </p:cNvSpPr>
            <p:nvPr/>
          </p:nvSpPr>
          <p:spPr bwMode="auto">
            <a:xfrm>
              <a:off x="8567537" y="4481587"/>
              <a:ext cx="30455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Activity on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ground</a:t>
              </a:r>
              <a:endPar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endParaRPr>
            </a:p>
          </p:txBody>
        </p:sp>
        <p:sp>
          <p:nvSpPr>
            <p:cNvPr id="221" name="Tekstiruutu 35">
              <a:extLst>
                <a:ext uri="{FF2B5EF4-FFF2-40B4-BE49-F238E27FC236}">
                  <a16:creationId xmlns:a16="http://schemas.microsoft.com/office/drawing/2014/main" id="{4270795B-9621-456F-AB78-DA99EB07ACAA}"/>
                </a:ext>
              </a:extLst>
            </p:cNvPr>
            <p:cNvSpPr txBox="1">
              <a:spLocks noChangeArrowheads="1"/>
            </p:cNvSpPr>
            <p:nvPr/>
          </p:nvSpPr>
          <p:spPr bwMode="auto">
            <a:xfrm>
              <a:off x="875847" y="3303601"/>
              <a:ext cx="185991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Deployment of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relocatable</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probes</a:t>
              </a:r>
              <a:endPar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endParaRPr>
            </a:p>
          </p:txBody>
        </p:sp>
        <p:sp>
          <p:nvSpPr>
            <p:cNvPr id="222" name="Tekstiruutu 35">
              <a:extLst>
                <a:ext uri="{FF2B5EF4-FFF2-40B4-BE49-F238E27FC236}">
                  <a16:creationId xmlns:a16="http://schemas.microsoft.com/office/drawing/2014/main" id="{62152B49-0B42-4704-BF9C-AEBC85D5FF20}"/>
                </a:ext>
              </a:extLst>
            </p:cNvPr>
            <p:cNvSpPr txBox="1">
              <a:spLocks noChangeArrowheads="1"/>
            </p:cNvSpPr>
            <p:nvPr/>
          </p:nvSpPr>
          <p:spPr bwMode="auto">
            <a:xfrm>
              <a:off x="3201806" y="3742171"/>
              <a:ext cx="7975526" cy="414960"/>
            </a:xfrm>
            <a:prstGeom prst="rect">
              <a:avLst/>
            </a:prstGeom>
            <a:solidFill>
              <a:srgbClr val="FFFF00"/>
            </a:solidFill>
            <a:ln>
              <a:noFill/>
            </a:ln>
            <a:effectLst/>
            <a:scene3d>
              <a:camera prst="orthographicFront">
                <a:rot lat="0" lon="0" rev="0"/>
              </a:camera>
              <a:lightRig rig="contrasting" dir="t">
                <a:rot lat="0" lon="0" rev="7800000"/>
              </a:lightRig>
            </a:scene3d>
            <a:sp3d>
              <a:bevelT w="139700" h="139700"/>
            </a:sp3d>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Stationary</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dose</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rate</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and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spectrometric</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monitoring</a:t>
              </a:r>
              <a:endPar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endParaRPr>
            </a:p>
          </p:txBody>
        </p:sp>
        <p:sp>
          <p:nvSpPr>
            <p:cNvPr id="223" name="Tekstiruutu 222">
              <a:extLst>
                <a:ext uri="{FF2B5EF4-FFF2-40B4-BE49-F238E27FC236}">
                  <a16:creationId xmlns:a16="http://schemas.microsoft.com/office/drawing/2014/main" id="{21E37A09-D024-4B18-8CD2-801AD861A6D8}"/>
                </a:ext>
              </a:extLst>
            </p:cNvPr>
            <p:cNvSpPr txBox="1">
              <a:spLocks noChangeArrowheads="1"/>
            </p:cNvSpPr>
            <p:nvPr/>
          </p:nvSpPr>
          <p:spPr bwMode="auto">
            <a:xfrm>
              <a:off x="3348726" y="3195295"/>
              <a:ext cx="4555180" cy="414960"/>
            </a:xfrm>
            <a:prstGeom prst="rect">
              <a:avLst/>
            </a:prstGeom>
            <a:solidFill>
              <a:srgbClr val="FABE00"/>
            </a:solidFill>
            <a:ln>
              <a:noFill/>
            </a:ln>
            <a:effectLst/>
            <a:scene3d>
              <a:camera prst="orthographicFront">
                <a:rot lat="0" lon="0" rev="0"/>
              </a:camera>
              <a:lightRig rig="contrasting" dir="t">
                <a:rot lat="0" lon="0" rev="7800000"/>
              </a:lightRig>
            </a:scene3d>
            <a:sp3d>
              <a:bevelT w="139700" h="139700"/>
            </a:sp3d>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Monitoring</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of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airborne</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radioactivity</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sampling</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online</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monitoring</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a:t>
              </a:r>
            </a:p>
          </p:txBody>
        </p:sp>
        <p:cxnSp>
          <p:nvCxnSpPr>
            <p:cNvPr id="224" name="Suora nuoliyhdysviiva 223">
              <a:extLst>
                <a:ext uri="{FF2B5EF4-FFF2-40B4-BE49-F238E27FC236}">
                  <a16:creationId xmlns:a16="http://schemas.microsoft.com/office/drawing/2014/main" id="{01E7DF5B-7562-4611-9B83-A0FF4C04C1E7}"/>
                </a:ext>
              </a:extLst>
            </p:cNvPr>
            <p:cNvCxnSpPr>
              <a:cxnSpLocks/>
            </p:cNvCxnSpPr>
            <p:nvPr/>
          </p:nvCxnSpPr>
          <p:spPr bwMode="auto">
            <a:xfrm flipH="1" flipV="1">
              <a:off x="3163888" y="3513221"/>
              <a:ext cx="1" cy="917493"/>
            </a:xfrm>
            <a:prstGeom prst="straightConnector1">
              <a:avLst/>
            </a:prstGeom>
            <a:noFill/>
            <a:ln w="38100" cap="flat" cmpd="sng" algn="ctr">
              <a:solidFill>
                <a:srgbClr val="E7E6E6">
                  <a:lumMod val="25000"/>
                </a:srgbClr>
              </a:solidFill>
              <a:prstDash val="sysDash"/>
              <a:miter lim="800000"/>
              <a:tailEnd type="triangle"/>
            </a:ln>
            <a:effectLst/>
          </p:spPr>
        </p:cxnSp>
        <p:cxnSp>
          <p:nvCxnSpPr>
            <p:cNvPr id="225" name="Suora nuoliyhdysviiva 224">
              <a:extLst>
                <a:ext uri="{FF2B5EF4-FFF2-40B4-BE49-F238E27FC236}">
                  <a16:creationId xmlns:a16="http://schemas.microsoft.com/office/drawing/2014/main" id="{F3FCD856-F951-4926-83DE-9DAA434B0FD1}"/>
                </a:ext>
              </a:extLst>
            </p:cNvPr>
            <p:cNvCxnSpPr>
              <a:cxnSpLocks/>
            </p:cNvCxnSpPr>
            <p:nvPr/>
          </p:nvCxnSpPr>
          <p:spPr bwMode="auto">
            <a:xfrm flipH="1" flipV="1">
              <a:off x="8313784" y="3539222"/>
              <a:ext cx="1" cy="917493"/>
            </a:xfrm>
            <a:prstGeom prst="straightConnector1">
              <a:avLst/>
            </a:prstGeom>
            <a:noFill/>
            <a:ln w="38100" cap="flat" cmpd="sng" algn="ctr">
              <a:solidFill>
                <a:srgbClr val="E7E6E6">
                  <a:lumMod val="25000"/>
                </a:srgbClr>
              </a:solidFill>
              <a:prstDash val="sysDash"/>
              <a:miter lim="800000"/>
              <a:tailEnd type="triangle"/>
            </a:ln>
            <a:effectLst/>
          </p:spPr>
        </p:cxnSp>
        <p:sp>
          <p:nvSpPr>
            <p:cNvPr id="226" name="Tekstiruutu 225">
              <a:extLst>
                <a:ext uri="{FF2B5EF4-FFF2-40B4-BE49-F238E27FC236}">
                  <a16:creationId xmlns:a16="http://schemas.microsoft.com/office/drawing/2014/main" id="{ECD28FE0-4DD7-4D89-83E9-81A3BA9651E8}"/>
                </a:ext>
              </a:extLst>
            </p:cNvPr>
            <p:cNvSpPr txBox="1">
              <a:spLocks noChangeArrowheads="1"/>
            </p:cNvSpPr>
            <p:nvPr/>
          </p:nvSpPr>
          <p:spPr bwMode="auto">
            <a:xfrm>
              <a:off x="3796521" y="2751683"/>
              <a:ext cx="4517263" cy="437463"/>
            </a:xfrm>
            <a:prstGeom prst="rect">
              <a:avLst/>
            </a:prstGeom>
            <a:solidFill>
              <a:srgbClr val="D2E70B"/>
            </a:solidFill>
            <a:ln>
              <a:noFill/>
            </a:ln>
            <a:effectLst/>
            <a:scene3d>
              <a:camera prst="orthographicFront">
                <a:rot lat="0" lon="0" rev="0"/>
              </a:camera>
              <a:lightRig rig="contrasting" dir="t">
                <a:rot lat="0" lon="0" rev="7800000"/>
              </a:lightRig>
            </a:scene3d>
            <a:sp3d>
              <a:bevelT w="139700" h="139700"/>
            </a:sp3d>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Monitoring</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of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fallout</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sampling</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a:t>
              </a:r>
            </a:p>
          </p:txBody>
        </p:sp>
      </p:grpSp>
      <p:sp>
        <p:nvSpPr>
          <p:cNvPr id="274" name="Tekstiruutu 35">
            <a:extLst>
              <a:ext uri="{FF2B5EF4-FFF2-40B4-BE49-F238E27FC236}">
                <a16:creationId xmlns:a16="http://schemas.microsoft.com/office/drawing/2014/main" id="{735C0A2E-158F-46E4-9D6E-57C975EBE8E9}"/>
              </a:ext>
            </a:extLst>
          </p:cNvPr>
          <p:cNvSpPr txBox="1">
            <a:spLocks noChangeArrowheads="1"/>
          </p:cNvSpPr>
          <p:nvPr/>
        </p:nvSpPr>
        <p:spPr bwMode="auto">
          <a:xfrm>
            <a:off x="9200029" y="20312380"/>
            <a:ext cx="64579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Area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covered</a:t>
            </a:r>
            <a:endPar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endParaRPr>
          </a:p>
        </p:txBody>
      </p:sp>
      <p:grpSp>
        <p:nvGrpSpPr>
          <p:cNvPr id="7" name="Ryhmä 6">
            <a:extLst>
              <a:ext uri="{FF2B5EF4-FFF2-40B4-BE49-F238E27FC236}">
                <a16:creationId xmlns:a16="http://schemas.microsoft.com/office/drawing/2014/main" id="{B28F54E8-8485-4993-AFFB-370F2CE80105}"/>
              </a:ext>
            </a:extLst>
          </p:cNvPr>
          <p:cNvGrpSpPr/>
          <p:nvPr/>
        </p:nvGrpSpPr>
        <p:grpSpPr>
          <a:xfrm>
            <a:off x="8743061" y="19027734"/>
            <a:ext cx="12101782" cy="2213122"/>
            <a:chOff x="8743061" y="19027734"/>
            <a:chExt cx="12101782" cy="2213122"/>
          </a:xfrm>
        </p:grpSpPr>
        <p:cxnSp>
          <p:nvCxnSpPr>
            <p:cNvPr id="269" name="Suora nuoliyhdysviiva 268">
              <a:extLst>
                <a:ext uri="{FF2B5EF4-FFF2-40B4-BE49-F238E27FC236}">
                  <a16:creationId xmlns:a16="http://schemas.microsoft.com/office/drawing/2014/main" id="{D663A78E-0265-4B2A-8169-72F373873702}"/>
                </a:ext>
              </a:extLst>
            </p:cNvPr>
            <p:cNvCxnSpPr>
              <a:cxnSpLocks/>
            </p:cNvCxnSpPr>
            <p:nvPr/>
          </p:nvCxnSpPr>
          <p:spPr bwMode="auto">
            <a:xfrm flipH="1" flipV="1">
              <a:off x="8893415" y="19168892"/>
              <a:ext cx="8820" cy="1674045"/>
            </a:xfrm>
            <a:prstGeom prst="straightConnector1">
              <a:avLst/>
            </a:prstGeom>
            <a:noFill/>
            <a:ln w="38100" cap="flat" cmpd="sng" algn="ctr">
              <a:solidFill>
                <a:srgbClr val="E7E6E6">
                  <a:lumMod val="25000"/>
                </a:srgbClr>
              </a:solidFill>
              <a:prstDash val="sysDash"/>
              <a:miter lim="800000"/>
              <a:tailEnd type="triangle"/>
            </a:ln>
            <a:effectLst/>
          </p:spPr>
        </p:cxnSp>
        <p:sp>
          <p:nvSpPr>
            <p:cNvPr id="270" name="Nuoli: Alas 269">
              <a:extLst>
                <a:ext uri="{FF2B5EF4-FFF2-40B4-BE49-F238E27FC236}">
                  <a16:creationId xmlns:a16="http://schemas.microsoft.com/office/drawing/2014/main" id="{5E6B9B0E-477E-49C0-B399-1ED94FA3962F}"/>
                </a:ext>
              </a:extLst>
            </p:cNvPr>
            <p:cNvSpPr/>
            <p:nvPr/>
          </p:nvSpPr>
          <p:spPr bwMode="auto">
            <a:xfrm rot="16200000">
              <a:off x="14644064" y="14893266"/>
              <a:ext cx="219312" cy="11899344"/>
            </a:xfrm>
            <a:prstGeom prst="downArrow">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gradFill flip="none" rotWithShape="1">
                <a:gsLst>
                  <a:gs pos="53000">
                    <a:srgbClr val="000000"/>
                  </a:gs>
                  <a:gs pos="26000">
                    <a:srgbClr val="E7E6E6">
                      <a:lumMod val="50000"/>
                    </a:srgbClr>
                  </a:gs>
                  <a:gs pos="0">
                    <a:sysClr val="windowText" lastClr="000000"/>
                  </a:gs>
                  <a:gs pos="100000">
                    <a:sysClr val="windowText" lastClr="000000"/>
                  </a:gs>
                </a:gsLst>
                <a:lin ang="5400000" scaled="1"/>
                <a:tileRect/>
              </a:gradFill>
            </a:ln>
            <a:effectLst>
              <a:outerShdw blurRad="57150" dist="19050" dir="5400000" algn="ctr" rotWithShape="0">
                <a:srgbClr val="000000">
                  <a:alpha val="63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1" name="Tekstiruutu 35">
              <a:extLst>
                <a:ext uri="{FF2B5EF4-FFF2-40B4-BE49-F238E27FC236}">
                  <a16:creationId xmlns:a16="http://schemas.microsoft.com/office/drawing/2014/main" id="{CBE82CF8-5A64-467E-A08E-84B5D023D883}"/>
                </a:ext>
              </a:extLst>
            </p:cNvPr>
            <p:cNvSpPr txBox="1">
              <a:spLocks noChangeArrowheads="1"/>
            </p:cNvSpPr>
            <p:nvPr/>
          </p:nvSpPr>
          <p:spPr bwMode="auto">
            <a:xfrm>
              <a:off x="8743061" y="20902302"/>
              <a:ext cx="64579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600" b="0" i="0" u="none" strike="noStrike" kern="0" cap="none" spc="0" normalizeH="0" baseline="0" noProof="0" dirty="0">
                  <a:ln>
                    <a:noFill/>
                  </a:ln>
                  <a:solidFill>
                    <a:prstClr val="black"/>
                  </a:solidFill>
                  <a:effectLst/>
                  <a:uLnTx/>
                  <a:uFillTx/>
                  <a:latin typeface="Calibri" panose="020F0502020204030204" pitchFamily="34" charset="0"/>
                </a:rPr>
                <a:t>Deployment of mobile </a:t>
              </a:r>
              <a:r>
                <a:rPr kumimoji="0" lang="fi-FI" altLang="fi-FI" sz="1600" b="0" i="0" u="none" strike="noStrike" kern="0" cap="none" spc="0" normalizeH="0" baseline="0" noProof="0" dirty="0" err="1">
                  <a:ln>
                    <a:noFill/>
                  </a:ln>
                  <a:solidFill>
                    <a:prstClr val="black"/>
                  </a:solidFill>
                  <a:effectLst/>
                  <a:uLnTx/>
                  <a:uFillTx/>
                  <a:latin typeface="Calibri" panose="020F0502020204030204" pitchFamily="34" charset="0"/>
                </a:rPr>
                <a:t>measurements</a:t>
              </a:r>
              <a:endParaRPr kumimoji="0" lang="fi-FI" altLang="fi-FI" sz="1600" b="0" i="0" u="none" strike="noStrike" kern="0" cap="none" spc="0" normalizeH="0" baseline="0" noProof="0" dirty="0">
                <a:ln>
                  <a:noFill/>
                </a:ln>
                <a:solidFill>
                  <a:prstClr val="black"/>
                </a:solidFill>
                <a:effectLst/>
                <a:uLnTx/>
                <a:uFillTx/>
                <a:latin typeface="Calibri" panose="020F0502020204030204" pitchFamily="34" charset="0"/>
              </a:endParaRPr>
            </a:p>
          </p:txBody>
        </p:sp>
        <p:sp>
          <p:nvSpPr>
            <p:cNvPr id="272" name="Suorakulmainen kolmio 1">
              <a:extLst>
                <a:ext uri="{FF2B5EF4-FFF2-40B4-BE49-F238E27FC236}">
                  <a16:creationId xmlns:a16="http://schemas.microsoft.com/office/drawing/2014/main" id="{74854B24-FC8F-4AC7-8463-0EC6458253C0}"/>
                </a:ext>
              </a:extLst>
            </p:cNvPr>
            <p:cNvSpPr/>
            <p:nvPr/>
          </p:nvSpPr>
          <p:spPr>
            <a:xfrm>
              <a:off x="9041858" y="19720969"/>
              <a:ext cx="11003194" cy="942308"/>
            </a:xfrm>
            <a:custGeom>
              <a:avLst/>
              <a:gdLst>
                <a:gd name="connsiteX0" fmla="*/ 0 w 8179440"/>
                <a:gd name="connsiteY0" fmla="*/ 713708 h 713708"/>
                <a:gd name="connsiteX1" fmla="*/ 0 w 8179440"/>
                <a:gd name="connsiteY1" fmla="*/ 0 h 713708"/>
                <a:gd name="connsiteX2" fmla="*/ 8179440 w 8179440"/>
                <a:gd name="connsiteY2" fmla="*/ 713708 h 713708"/>
                <a:gd name="connsiteX3" fmla="*/ 0 w 8179440"/>
                <a:gd name="connsiteY3" fmla="*/ 713708 h 713708"/>
                <a:gd name="connsiteX0" fmla="*/ 0 w 8179440"/>
                <a:gd name="connsiteY0" fmla="*/ 713708 h 713708"/>
                <a:gd name="connsiteX1" fmla="*/ 0 w 8179440"/>
                <a:gd name="connsiteY1" fmla="*/ 0 h 713708"/>
                <a:gd name="connsiteX2" fmla="*/ 2247876 w 8179440"/>
                <a:gd name="connsiteY2" fmla="*/ 189221 h 713708"/>
                <a:gd name="connsiteX3" fmla="*/ 8179440 w 8179440"/>
                <a:gd name="connsiteY3" fmla="*/ 713708 h 713708"/>
                <a:gd name="connsiteX4" fmla="*/ 0 w 8179440"/>
                <a:gd name="connsiteY4" fmla="*/ 713708 h 713708"/>
                <a:gd name="connsiteX0" fmla="*/ 0 w 8179440"/>
                <a:gd name="connsiteY0" fmla="*/ 713708 h 713708"/>
                <a:gd name="connsiteX1" fmla="*/ 0 w 8179440"/>
                <a:gd name="connsiteY1" fmla="*/ 0 h 713708"/>
                <a:gd name="connsiteX2" fmla="*/ 3511192 w 8179440"/>
                <a:gd name="connsiteY2" fmla="*/ 538137 h 713708"/>
                <a:gd name="connsiteX3" fmla="*/ 8179440 w 8179440"/>
                <a:gd name="connsiteY3" fmla="*/ 713708 h 713708"/>
                <a:gd name="connsiteX4" fmla="*/ 0 w 8179440"/>
                <a:gd name="connsiteY4" fmla="*/ 713708 h 713708"/>
                <a:gd name="connsiteX0" fmla="*/ 0 w 8179440"/>
                <a:gd name="connsiteY0" fmla="*/ 713708 h 713708"/>
                <a:gd name="connsiteX1" fmla="*/ 0 w 8179440"/>
                <a:gd name="connsiteY1" fmla="*/ 0 h 713708"/>
                <a:gd name="connsiteX2" fmla="*/ 3487129 w 8179440"/>
                <a:gd name="connsiteY2" fmla="*/ 550169 h 713708"/>
                <a:gd name="connsiteX3" fmla="*/ 8179440 w 8179440"/>
                <a:gd name="connsiteY3" fmla="*/ 713708 h 713708"/>
                <a:gd name="connsiteX4" fmla="*/ 0 w 8179440"/>
                <a:gd name="connsiteY4" fmla="*/ 713708 h 713708"/>
                <a:gd name="connsiteX0" fmla="*/ 0 w 8237911"/>
                <a:gd name="connsiteY0" fmla="*/ 714873 h 714873"/>
                <a:gd name="connsiteX1" fmla="*/ 0 w 8237911"/>
                <a:gd name="connsiteY1" fmla="*/ 1165 h 714873"/>
                <a:gd name="connsiteX2" fmla="*/ 3487129 w 8237911"/>
                <a:gd name="connsiteY2" fmla="*/ 551334 h 714873"/>
                <a:gd name="connsiteX3" fmla="*/ 8179440 w 8237911"/>
                <a:gd name="connsiteY3" fmla="*/ 714873 h 714873"/>
                <a:gd name="connsiteX4" fmla="*/ 0 w 8237911"/>
                <a:gd name="connsiteY4" fmla="*/ 714873 h 714873"/>
                <a:gd name="connsiteX0" fmla="*/ 0 w 8179440"/>
                <a:gd name="connsiteY0" fmla="*/ 723771 h 723771"/>
                <a:gd name="connsiteX1" fmla="*/ 0 w 8179440"/>
                <a:gd name="connsiteY1" fmla="*/ 10063 h 723771"/>
                <a:gd name="connsiteX2" fmla="*/ 1682392 w 8179440"/>
                <a:gd name="connsiteY2" fmla="*/ 500074 h 723771"/>
                <a:gd name="connsiteX3" fmla="*/ 3487129 w 8179440"/>
                <a:gd name="connsiteY3" fmla="*/ 560232 h 723771"/>
                <a:gd name="connsiteX4" fmla="*/ 8179440 w 8179440"/>
                <a:gd name="connsiteY4" fmla="*/ 723771 h 723771"/>
                <a:gd name="connsiteX5" fmla="*/ 0 w 8179440"/>
                <a:gd name="connsiteY5" fmla="*/ 723771 h 723771"/>
                <a:gd name="connsiteX0" fmla="*/ 0 w 8179440"/>
                <a:gd name="connsiteY0" fmla="*/ 723771 h 723771"/>
                <a:gd name="connsiteX1" fmla="*/ 0 w 8179440"/>
                <a:gd name="connsiteY1" fmla="*/ 10063 h 723771"/>
                <a:gd name="connsiteX2" fmla="*/ 1682392 w 8179440"/>
                <a:gd name="connsiteY2" fmla="*/ 500074 h 723771"/>
                <a:gd name="connsiteX3" fmla="*/ 3487129 w 8179440"/>
                <a:gd name="connsiteY3" fmla="*/ 560232 h 723771"/>
                <a:gd name="connsiteX4" fmla="*/ 8179440 w 8179440"/>
                <a:gd name="connsiteY4" fmla="*/ 723771 h 723771"/>
                <a:gd name="connsiteX5" fmla="*/ 0 w 8179440"/>
                <a:gd name="connsiteY5" fmla="*/ 723771 h 723771"/>
                <a:gd name="connsiteX0" fmla="*/ 0 w 8179440"/>
                <a:gd name="connsiteY0" fmla="*/ 723771 h 723771"/>
                <a:gd name="connsiteX1" fmla="*/ 0 w 8179440"/>
                <a:gd name="connsiteY1" fmla="*/ 10063 h 723771"/>
                <a:gd name="connsiteX2" fmla="*/ 1682392 w 8179440"/>
                <a:gd name="connsiteY2" fmla="*/ 500074 h 723771"/>
                <a:gd name="connsiteX3" fmla="*/ 3667603 w 8179440"/>
                <a:gd name="connsiteY3" fmla="*/ 644453 h 723771"/>
                <a:gd name="connsiteX4" fmla="*/ 8179440 w 8179440"/>
                <a:gd name="connsiteY4" fmla="*/ 723771 h 723771"/>
                <a:gd name="connsiteX5" fmla="*/ 0 w 8179440"/>
                <a:gd name="connsiteY5" fmla="*/ 723771 h 723771"/>
                <a:gd name="connsiteX0" fmla="*/ 0 w 8179440"/>
                <a:gd name="connsiteY0" fmla="*/ 723771 h 723771"/>
                <a:gd name="connsiteX1" fmla="*/ 0 w 8179440"/>
                <a:gd name="connsiteY1" fmla="*/ 10063 h 723771"/>
                <a:gd name="connsiteX2" fmla="*/ 1682392 w 8179440"/>
                <a:gd name="connsiteY2" fmla="*/ 500074 h 723771"/>
                <a:gd name="connsiteX3" fmla="*/ 3667603 w 8179440"/>
                <a:gd name="connsiteY3" fmla="*/ 632421 h 723771"/>
                <a:gd name="connsiteX4" fmla="*/ 8179440 w 8179440"/>
                <a:gd name="connsiteY4" fmla="*/ 723771 h 723771"/>
                <a:gd name="connsiteX5" fmla="*/ 0 w 8179440"/>
                <a:gd name="connsiteY5" fmla="*/ 723771 h 723771"/>
                <a:gd name="connsiteX0" fmla="*/ 0 w 8179440"/>
                <a:gd name="connsiteY0" fmla="*/ 725013 h 725013"/>
                <a:gd name="connsiteX1" fmla="*/ 0 w 8179440"/>
                <a:gd name="connsiteY1" fmla="*/ 11305 h 725013"/>
                <a:gd name="connsiteX2" fmla="*/ 1381603 w 8179440"/>
                <a:gd name="connsiteY2" fmla="*/ 441158 h 725013"/>
                <a:gd name="connsiteX3" fmla="*/ 3667603 w 8179440"/>
                <a:gd name="connsiteY3" fmla="*/ 633663 h 725013"/>
                <a:gd name="connsiteX4" fmla="*/ 8179440 w 8179440"/>
                <a:gd name="connsiteY4" fmla="*/ 725013 h 725013"/>
                <a:gd name="connsiteX5" fmla="*/ 0 w 8179440"/>
                <a:gd name="connsiteY5" fmla="*/ 725013 h 725013"/>
                <a:gd name="connsiteX0" fmla="*/ 0 w 8179440"/>
                <a:gd name="connsiteY0" fmla="*/ 725013 h 725013"/>
                <a:gd name="connsiteX1" fmla="*/ 0 w 8179440"/>
                <a:gd name="connsiteY1" fmla="*/ 11305 h 725013"/>
                <a:gd name="connsiteX2" fmla="*/ 1381603 w 8179440"/>
                <a:gd name="connsiteY2" fmla="*/ 441158 h 725013"/>
                <a:gd name="connsiteX3" fmla="*/ 3667603 w 8179440"/>
                <a:gd name="connsiteY3" fmla="*/ 633663 h 725013"/>
                <a:gd name="connsiteX4" fmla="*/ 8179440 w 8179440"/>
                <a:gd name="connsiteY4" fmla="*/ 725013 h 725013"/>
                <a:gd name="connsiteX5" fmla="*/ 0 w 8179440"/>
                <a:gd name="connsiteY5" fmla="*/ 725013 h 725013"/>
                <a:gd name="connsiteX0" fmla="*/ 0 w 8179440"/>
                <a:gd name="connsiteY0" fmla="*/ 725013 h 725013"/>
                <a:gd name="connsiteX1" fmla="*/ 0 w 8179440"/>
                <a:gd name="connsiteY1" fmla="*/ 11305 h 725013"/>
                <a:gd name="connsiteX2" fmla="*/ 1381603 w 8179440"/>
                <a:gd name="connsiteY2" fmla="*/ 441158 h 725013"/>
                <a:gd name="connsiteX3" fmla="*/ 3956361 w 8179440"/>
                <a:gd name="connsiteY3" fmla="*/ 693821 h 725013"/>
                <a:gd name="connsiteX4" fmla="*/ 8179440 w 8179440"/>
                <a:gd name="connsiteY4" fmla="*/ 725013 h 725013"/>
                <a:gd name="connsiteX5" fmla="*/ 0 w 8179440"/>
                <a:gd name="connsiteY5" fmla="*/ 725013 h 725013"/>
                <a:gd name="connsiteX0" fmla="*/ 0 w 8179440"/>
                <a:gd name="connsiteY0" fmla="*/ 725013 h 725013"/>
                <a:gd name="connsiteX1" fmla="*/ 0 w 8179440"/>
                <a:gd name="connsiteY1" fmla="*/ 11305 h 725013"/>
                <a:gd name="connsiteX2" fmla="*/ 1381603 w 8179440"/>
                <a:gd name="connsiteY2" fmla="*/ 441158 h 725013"/>
                <a:gd name="connsiteX3" fmla="*/ 4004488 w 8179440"/>
                <a:gd name="connsiteY3" fmla="*/ 669758 h 725013"/>
                <a:gd name="connsiteX4" fmla="*/ 8179440 w 8179440"/>
                <a:gd name="connsiteY4" fmla="*/ 725013 h 725013"/>
                <a:gd name="connsiteX5" fmla="*/ 0 w 8179440"/>
                <a:gd name="connsiteY5" fmla="*/ 725013 h 725013"/>
                <a:gd name="connsiteX0" fmla="*/ 0 w 8179440"/>
                <a:gd name="connsiteY0" fmla="*/ 725013 h 725013"/>
                <a:gd name="connsiteX1" fmla="*/ 0 w 8179440"/>
                <a:gd name="connsiteY1" fmla="*/ 11305 h 725013"/>
                <a:gd name="connsiteX2" fmla="*/ 1381603 w 8179440"/>
                <a:gd name="connsiteY2" fmla="*/ 441158 h 725013"/>
                <a:gd name="connsiteX3" fmla="*/ 4004488 w 8179440"/>
                <a:gd name="connsiteY3" fmla="*/ 669758 h 725013"/>
                <a:gd name="connsiteX4" fmla="*/ 8179440 w 8179440"/>
                <a:gd name="connsiteY4" fmla="*/ 725013 h 725013"/>
                <a:gd name="connsiteX5" fmla="*/ 0 w 8179440"/>
                <a:gd name="connsiteY5" fmla="*/ 725013 h 725013"/>
                <a:gd name="connsiteX0" fmla="*/ 0 w 8179440"/>
                <a:gd name="connsiteY0" fmla="*/ 726975 h 726975"/>
                <a:gd name="connsiteX1" fmla="*/ 0 w 8179440"/>
                <a:gd name="connsiteY1" fmla="*/ 13267 h 726975"/>
                <a:gd name="connsiteX2" fmla="*/ 1369571 w 8179440"/>
                <a:gd name="connsiteY2" fmla="*/ 370931 h 726975"/>
                <a:gd name="connsiteX3" fmla="*/ 4004488 w 8179440"/>
                <a:gd name="connsiteY3" fmla="*/ 671720 h 726975"/>
                <a:gd name="connsiteX4" fmla="*/ 8179440 w 8179440"/>
                <a:gd name="connsiteY4" fmla="*/ 726975 h 726975"/>
                <a:gd name="connsiteX5" fmla="*/ 0 w 8179440"/>
                <a:gd name="connsiteY5" fmla="*/ 726975 h 726975"/>
                <a:gd name="connsiteX0" fmla="*/ 0 w 8179440"/>
                <a:gd name="connsiteY0" fmla="*/ 726975 h 726975"/>
                <a:gd name="connsiteX1" fmla="*/ 0 w 8179440"/>
                <a:gd name="connsiteY1" fmla="*/ 13267 h 726975"/>
                <a:gd name="connsiteX2" fmla="*/ 1369571 w 8179440"/>
                <a:gd name="connsiteY2" fmla="*/ 370931 h 726975"/>
                <a:gd name="connsiteX3" fmla="*/ 4004488 w 8179440"/>
                <a:gd name="connsiteY3" fmla="*/ 671720 h 726975"/>
                <a:gd name="connsiteX4" fmla="*/ 8179440 w 8179440"/>
                <a:gd name="connsiteY4" fmla="*/ 726975 h 726975"/>
                <a:gd name="connsiteX5" fmla="*/ 0 w 8179440"/>
                <a:gd name="connsiteY5" fmla="*/ 726975 h 726975"/>
                <a:gd name="connsiteX0" fmla="*/ 0 w 8179440"/>
                <a:gd name="connsiteY0" fmla="*/ 796673 h 796673"/>
                <a:gd name="connsiteX1" fmla="*/ 0 w 8179440"/>
                <a:gd name="connsiteY1" fmla="*/ 82965 h 796673"/>
                <a:gd name="connsiteX2" fmla="*/ 1369571 w 8179440"/>
                <a:gd name="connsiteY2" fmla="*/ 440629 h 796673"/>
                <a:gd name="connsiteX3" fmla="*/ 4004488 w 8179440"/>
                <a:gd name="connsiteY3" fmla="*/ 741418 h 796673"/>
                <a:gd name="connsiteX4" fmla="*/ 8179440 w 8179440"/>
                <a:gd name="connsiteY4" fmla="*/ 796673 h 796673"/>
                <a:gd name="connsiteX5" fmla="*/ 0 w 8179440"/>
                <a:gd name="connsiteY5" fmla="*/ 796673 h 796673"/>
                <a:gd name="connsiteX0" fmla="*/ 0 w 8179440"/>
                <a:gd name="connsiteY0" fmla="*/ 713708 h 713708"/>
                <a:gd name="connsiteX1" fmla="*/ 0 w 8179440"/>
                <a:gd name="connsiteY1" fmla="*/ 0 h 713708"/>
                <a:gd name="connsiteX2" fmla="*/ 1369571 w 8179440"/>
                <a:gd name="connsiteY2" fmla="*/ 357664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369571 w 8179440"/>
                <a:gd name="connsiteY2" fmla="*/ 357664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369571 w 8179440"/>
                <a:gd name="connsiteY2" fmla="*/ 357664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405665 w 8179440"/>
                <a:gd name="connsiteY2" fmla="*/ 441885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405665 w 8179440"/>
                <a:gd name="connsiteY2" fmla="*/ 441885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538012 w 8179440"/>
                <a:gd name="connsiteY2" fmla="*/ 477979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538012 w 8179440"/>
                <a:gd name="connsiteY2" fmla="*/ 477979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538012 w 8179440"/>
                <a:gd name="connsiteY2" fmla="*/ 477979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538012 w 8179440"/>
                <a:gd name="connsiteY2" fmla="*/ 477979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153001 w 8179440"/>
                <a:gd name="connsiteY2" fmla="*/ 490011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153001 w 8179440"/>
                <a:gd name="connsiteY2" fmla="*/ 490011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153001 w 8179440"/>
                <a:gd name="connsiteY2" fmla="*/ 490011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297380 w 8179440"/>
                <a:gd name="connsiteY2" fmla="*/ 502043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297380 w 8179440"/>
                <a:gd name="connsiteY2" fmla="*/ 502043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297380 w 8179440"/>
                <a:gd name="connsiteY2" fmla="*/ 502043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297380 w 8179440"/>
                <a:gd name="connsiteY2" fmla="*/ 502043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297380 w 8179440"/>
                <a:gd name="connsiteY2" fmla="*/ 502043 h 713708"/>
                <a:gd name="connsiteX3" fmla="*/ 2392255 w 8179440"/>
                <a:gd name="connsiteY3" fmla="*/ 586263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297380 w 8179440"/>
                <a:gd name="connsiteY2" fmla="*/ 502043 h 713708"/>
                <a:gd name="connsiteX3" fmla="*/ 2416318 w 8179440"/>
                <a:gd name="connsiteY3" fmla="*/ 646420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297380 w 8179440"/>
                <a:gd name="connsiteY2" fmla="*/ 502043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297380 w 8179440"/>
                <a:gd name="connsiteY2" fmla="*/ 502043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297380 w 8179440"/>
                <a:gd name="connsiteY2" fmla="*/ 502043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53001 w 8179440"/>
                <a:gd name="connsiteY2" fmla="*/ 502043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53001 w 8179440"/>
                <a:gd name="connsiteY2" fmla="*/ 502043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40969 w 8179440"/>
                <a:gd name="connsiteY2" fmla="*/ 502043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3916114 w 8179440"/>
                <a:gd name="connsiteY4" fmla="*/ 670462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3916114 w 8179440"/>
                <a:gd name="connsiteY4" fmla="*/ 670462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3916114 w 8179440"/>
                <a:gd name="connsiteY4" fmla="*/ 670462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3916114 w 8179440"/>
                <a:gd name="connsiteY4" fmla="*/ 679469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3916114 w 8179440"/>
                <a:gd name="connsiteY4" fmla="*/ 679469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3916114 w 8179440"/>
                <a:gd name="connsiteY4" fmla="*/ 679469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46375 h 713708"/>
                <a:gd name="connsiteX4" fmla="*/ 3916114 w 8179440"/>
                <a:gd name="connsiteY4" fmla="*/ 679469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092966 w 8179440"/>
                <a:gd name="connsiteY2" fmla="*/ 434435 h 713708"/>
                <a:gd name="connsiteX3" fmla="*/ 2416318 w 8179440"/>
                <a:gd name="connsiteY3" fmla="*/ 646375 h 713708"/>
                <a:gd name="connsiteX4" fmla="*/ 3916114 w 8179440"/>
                <a:gd name="connsiteY4" fmla="*/ 679469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092966 w 8179440"/>
                <a:gd name="connsiteY2" fmla="*/ 434435 h 713708"/>
                <a:gd name="connsiteX3" fmla="*/ 2684389 w 8179440"/>
                <a:gd name="connsiteY3" fmla="*/ 572540 h 713708"/>
                <a:gd name="connsiteX4" fmla="*/ 3916114 w 8179440"/>
                <a:gd name="connsiteY4" fmla="*/ 679469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092966 w 8179440"/>
                <a:gd name="connsiteY2" fmla="*/ 434435 h 713708"/>
                <a:gd name="connsiteX3" fmla="*/ 2684389 w 8179440"/>
                <a:gd name="connsiteY3" fmla="*/ 577155 h 713708"/>
                <a:gd name="connsiteX4" fmla="*/ 3916114 w 8179440"/>
                <a:gd name="connsiteY4" fmla="*/ 679469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092966 w 8179440"/>
                <a:gd name="connsiteY2" fmla="*/ 434435 h 713708"/>
                <a:gd name="connsiteX3" fmla="*/ 2684389 w 8179440"/>
                <a:gd name="connsiteY3" fmla="*/ 577155 h 713708"/>
                <a:gd name="connsiteX4" fmla="*/ 4204043 w 8179440"/>
                <a:gd name="connsiteY4" fmla="*/ 628707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092966 w 8179440"/>
                <a:gd name="connsiteY2" fmla="*/ 434435 h 713708"/>
                <a:gd name="connsiteX3" fmla="*/ 2684389 w 8179440"/>
                <a:gd name="connsiteY3" fmla="*/ 577155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092966 w 8179440"/>
                <a:gd name="connsiteY2" fmla="*/ 434435 h 713708"/>
                <a:gd name="connsiteX3" fmla="*/ 2595031 w 8179440"/>
                <a:gd name="connsiteY3" fmla="*/ 593307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473513 h 713708"/>
                <a:gd name="connsiteX3" fmla="*/ 2595031 w 8179440"/>
                <a:gd name="connsiteY3" fmla="*/ 593307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321323 w 8179440"/>
                <a:gd name="connsiteY2" fmla="*/ 512590 h 713708"/>
                <a:gd name="connsiteX3" fmla="*/ 2595031 w 8179440"/>
                <a:gd name="connsiteY3" fmla="*/ 593307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251823 w 8179440"/>
                <a:gd name="connsiteY2" fmla="*/ 528221 h 713708"/>
                <a:gd name="connsiteX3" fmla="*/ 2595031 w 8179440"/>
                <a:gd name="connsiteY3" fmla="*/ 593307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251823 w 8179440"/>
                <a:gd name="connsiteY2" fmla="*/ 528221 h 713708"/>
                <a:gd name="connsiteX3" fmla="*/ 2595031 w 8179440"/>
                <a:gd name="connsiteY3" fmla="*/ 593307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28221 h 713708"/>
                <a:gd name="connsiteX3" fmla="*/ 2595031 w 8179440"/>
                <a:gd name="connsiteY3" fmla="*/ 593307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28221 h 713708"/>
                <a:gd name="connsiteX3" fmla="*/ 2595031 w 8179440"/>
                <a:gd name="connsiteY3" fmla="*/ 593307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28221 h 713708"/>
                <a:gd name="connsiteX3" fmla="*/ 2595031 w 8179440"/>
                <a:gd name="connsiteY3" fmla="*/ 616753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16753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16753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16753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16753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16753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313257 w 8179440"/>
                <a:gd name="connsiteY4" fmla="*/ 659064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313257 w 8179440"/>
                <a:gd name="connsiteY4" fmla="*/ 659064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313257 w 8179440"/>
                <a:gd name="connsiteY4" fmla="*/ 659064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392686 w 8179440"/>
                <a:gd name="connsiteY4" fmla="*/ 67217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446102 w 8179440"/>
                <a:gd name="connsiteY3" fmla="*/ 633841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446102 w 8179440"/>
                <a:gd name="connsiteY3" fmla="*/ 633841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446102 w 8179440"/>
                <a:gd name="connsiteY3" fmla="*/ 633841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446102 w 8179440"/>
                <a:gd name="connsiteY3" fmla="*/ 633841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307102 w 8179440"/>
                <a:gd name="connsiteY3" fmla="*/ 636754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356745 w 8179440"/>
                <a:gd name="connsiteY3" fmla="*/ 632384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356745 w 8179440"/>
                <a:gd name="connsiteY3" fmla="*/ 632384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356745 w 8179440"/>
                <a:gd name="connsiteY3" fmla="*/ 632384 h 713708"/>
                <a:gd name="connsiteX4" fmla="*/ 4521757 w 8179440"/>
                <a:gd name="connsiteY4" fmla="*/ 688195 h 713708"/>
                <a:gd name="connsiteX5" fmla="*/ 8179440 w 8179440"/>
                <a:gd name="connsiteY5" fmla="*/ 713708 h 713708"/>
                <a:gd name="connsiteX6" fmla="*/ 0 w 8179440"/>
                <a:gd name="connsiteY6" fmla="*/ 713708 h 713708"/>
                <a:gd name="connsiteX0" fmla="*/ 0 w 5538439"/>
                <a:gd name="connsiteY0" fmla="*/ 713708 h 713708"/>
                <a:gd name="connsiteX1" fmla="*/ 0 w 5538439"/>
                <a:gd name="connsiteY1" fmla="*/ 0 h 713708"/>
                <a:gd name="connsiteX2" fmla="*/ 1192252 w 5538439"/>
                <a:gd name="connsiteY2" fmla="*/ 504774 h 713708"/>
                <a:gd name="connsiteX3" fmla="*/ 2356745 w 5538439"/>
                <a:gd name="connsiteY3" fmla="*/ 632384 h 713708"/>
                <a:gd name="connsiteX4" fmla="*/ 4521757 w 5538439"/>
                <a:gd name="connsiteY4" fmla="*/ 688195 h 713708"/>
                <a:gd name="connsiteX5" fmla="*/ 5538439 w 5538439"/>
                <a:gd name="connsiteY5" fmla="*/ 712132 h 713708"/>
                <a:gd name="connsiteX6" fmla="*/ 0 w 5538439"/>
                <a:gd name="connsiteY6" fmla="*/ 713708 h 713708"/>
                <a:gd name="connsiteX0" fmla="*/ 0 w 5538439"/>
                <a:gd name="connsiteY0" fmla="*/ 713708 h 713708"/>
                <a:gd name="connsiteX1" fmla="*/ 0 w 5538439"/>
                <a:gd name="connsiteY1" fmla="*/ 0 h 713708"/>
                <a:gd name="connsiteX2" fmla="*/ 1192252 w 5538439"/>
                <a:gd name="connsiteY2" fmla="*/ 504774 h 713708"/>
                <a:gd name="connsiteX3" fmla="*/ 2356745 w 5538439"/>
                <a:gd name="connsiteY3" fmla="*/ 632384 h 713708"/>
                <a:gd name="connsiteX4" fmla="*/ 3667900 w 5538439"/>
                <a:gd name="connsiteY4" fmla="*/ 688195 h 713708"/>
                <a:gd name="connsiteX5" fmla="*/ 5538439 w 5538439"/>
                <a:gd name="connsiteY5" fmla="*/ 712132 h 713708"/>
                <a:gd name="connsiteX6" fmla="*/ 0 w 5538439"/>
                <a:gd name="connsiteY6" fmla="*/ 713708 h 713708"/>
                <a:gd name="connsiteX0" fmla="*/ 0 w 5538439"/>
                <a:gd name="connsiteY0" fmla="*/ 713708 h 713708"/>
                <a:gd name="connsiteX1" fmla="*/ 0 w 5538439"/>
                <a:gd name="connsiteY1" fmla="*/ 0 h 713708"/>
                <a:gd name="connsiteX2" fmla="*/ 1192252 w 5538439"/>
                <a:gd name="connsiteY2" fmla="*/ 504774 h 713708"/>
                <a:gd name="connsiteX3" fmla="*/ 2356745 w 5538439"/>
                <a:gd name="connsiteY3" fmla="*/ 632384 h 713708"/>
                <a:gd name="connsiteX4" fmla="*/ 3638115 w 5538439"/>
                <a:gd name="connsiteY4" fmla="*/ 685044 h 713708"/>
                <a:gd name="connsiteX5" fmla="*/ 5538439 w 5538439"/>
                <a:gd name="connsiteY5" fmla="*/ 712132 h 713708"/>
                <a:gd name="connsiteX6" fmla="*/ 0 w 5538439"/>
                <a:gd name="connsiteY6" fmla="*/ 713708 h 713708"/>
                <a:gd name="connsiteX0" fmla="*/ 0 w 5081725"/>
                <a:gd name="connsiteY0" fmla="*/ 713708 h 713708"/>
                <a:gd name="connsiteX1" fmla="*/ 0 w 5081725"/>
                <a:gd name="connsiteY1" fmla="*/ 0 h 713708"/>
                <a:gd name="connsiteX2" fmla="*/ 1192252 w 5081725"/>
                <a:gd name="connsiteY2" fmla="*/ 504774 h 713708"/>
                <a:gd name="connsiteX3" fmla="*/ 2356745 w 5081725"/>
                <a:gd name="connsiteY3" fmla="*/ 632384 h 713708"/>
                <a:gd name="connsiteX4" fmla="*/ 3638115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192252 w 5081725"/>
                <a:gd name="connsiteY2" fmla="*/ 504774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54925 w 5081725"/>
                <a:gd name="connsiteY2" fmla="*/ 533083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79994 w 5081725"/>
                <a:gd name="connsiteY2" fmla="*/ 533083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42390 w 5081725"/>
                <a:gd name="connsiteY2" fmla="*/ 522789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42390 w 5081725"/>
                <a:gd name="connsiteY2" fmla="*/ 522789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42390 w 5081725"/>
                <a:gd name="connsiteY2" fmla="*/ 522789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36122 w 5081725"/>
                <a:gd name="connsiteY2" fmla="*/ 533083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23588 w 5081725"/>
                <a:gd name="connsiteY2" fmla="*/ 522789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23588 w 5081725"/>
                <a:gd name="connsiteY2" fmla="*/ 522789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23588 w 5081725"/>
                <a:gd name="connsiteY2" fmla="*/ 522789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23588 w 5081725"/>
                <a:gd name="connsiteY2" fmla="*/ 522789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23588 w 5081725"/>
                <a:gd name="connsiteY2" fmla="*/ 522789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81725" h="713708">
                  <a:moveTo>
                    <a:pt x="0" y="713708"/>
                  </a:moveTo>
                  <a:lnTo>
                    <a:pt x="0" y="0"/>
                  </a:lnTo>
                  <a:cubicBezTo>
                    <a:pt x="516342" y="371338"/>
                    <a:pt x="821576" y="448607"/>
                    <a:pt x="1223588" y="522789"/>
                  </a:cubicBezTo>
                  <a:cubicBezTo>
                    <a:pt x="1648844" y="587785"/>
                    <a:pt x="1964252" y="605342"/>
                    <a:pt x="2356745" y="632384"/>
                  </a:cubicBezTo>
                  <a:cubicBezTo>
                    <a:pt x="2749238" y="659426"/>
                    <a:pt x="3124381" y="672015"/>
                    <a:pt x="3578544" y="685044"/>
                  </a:cubicBezTo>
                  <a:cubicBezTo>
                    <a:pt x="4032707" y="698073"/>
                    <a:pt x="4600522" y="702053"/>
                    <a:pt x="5081725" y="710557"/>
                  </a:cubicBezTo>
                  <a:lnTo>
                    <a:pt x="0" y="713708"/>
                  </a:lnTo>
                  <a:close/>
                </a:path>
              </a:pathLst>
            </a:custGeom>
            <a:solidFill>
              <a:srgbClr val="92D050">
                <a:alpha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3" name="Suorakulmainen kolmio 1">
              <a:extLst>
                <a:ext uri="{FF2B5EF4-FFF2-40B4-BE49-F238E27FC236}">
                  <a16:creationId xmlns:a16="http://schemas.microsoft.com/office/drawing/2014/main" id="{7F855070-C663-4EBE-9241-16D36D74E6EA}"/>
                </a:ext>
              </a:extLst>
            </p:cNvPr>
            <p:cNvSpPr/>
            <p:nvPr/>
          </p:nvSpPr>
          <p:spPr>
            <a:xfrm flipH="1">
              <a:off x="8927407" y="19720968"/>
              <a:ext cx="11708855" cy="942308"/>
            </a:xfrm>
            <a:custGeom>
              <a:avLst/>
              <a:gdLst>
                <a:gd name="connsiteX0" fmla="*/ 0 w 8179440"/>
                <a:gd name="connsiteY0" fmla="*/ 713708 h 713708"/>
                <a:gd name="connsiteX1" fmla="*/ 0 w 8179440"/>
                <a:gd name="connsiteY1" fmla="*/ 0 h 713708"/>
                <a:gd name="connsiteX2" fmla="*/ 8179440 w 8179440"/>
                <a:gd name="connsiteY2" fmla="*/ 713708 h 713708"/>
                <a:gd name="connsiteX3" fmla="*/ 0 w 8179440"/>
                <a:gd name="connsiteY3" fmla="*/ 713708 h 713708"/>
                <a:gd name="connsiteX0" fmla="*/ 0 w 8179440"/>
                <a:gd name="connsiteY0" fmla="*/ 713708 h 713708"/>
                <a:gd name="connsiteX1" fmla="*/ 0 w 8179440"/>
                <a:gd name="connsiteY1" fmla="*/ 0 h 713708"/>
                <a:gd name="connsiteX2" fmla="*/ 2247876 w 8179440"/>
                <a:gd name="connsiteY2" fmla="*/ 189221 h 713708"/>
                <a:gd name="connsiteX3" fmla="*/ 8179440 w 8179440"/>
                <a:gd name="connsiteY3" fmla="*/ 713708 h 713708"/>
                <a:gd name="connsiteX4" fmla="*/ 0 w 8179440"/>
                <a:gd name="connsiteY4" fmla="*/ 713708 h 713708"/>
                <a:gd name="connsiteX0" fmla="*/ 0 w 8179440"/>
                <a:gd name="connsiteY0" fmla="*/ 713708 h 713708"/>
                <a:gd name="connsiteX1" fmla="*/ 0 w 8179440"/>
                <a:gd name="connsiteY1" fmla="*/ 0 h 713708"/>
                <a:gd name="connsiteX2" fmla="*/ 3511192 w 8179440"/>
                <a:gd name="connsiteY2" fmla="*/ 538137 h 713708"/>
                <a:gd name="connsiteX3" fmla="*/ 8179440 w 8179440"/>
                <a:gd name="connsiteY3" fmla="*/ 713708 h 713708"/>
                <a:gd name="connsiteX4" fmla="*/ 0 w 8179440"/>
                <a:gd name="connsiteY4" fmla="*/ 713708 h 713708"/>
                <a:gd name="connsiteX0" fmla="*/ 0 w 8179440"/>
                <a:gd name="connsiteY0" fmla="*/ 713708 h 713708"/>
                <a:gd name="connsiteX1" fmla="*/ 0 w 8179440"/>
                <a:gd name="connsiteY1" fmla="*/ 0 h 713708"/>
                <a:gd name="connsiteX2" fmla="*/ 3487129 w 8179440"/>
                <a:gd name="connsiteY2" fmla="*/ 550169 h 713708"/>
                <a:gd name="connsiteX3" fmla="*/ 8179440 w 8179440"/>
                <a:gd name="connsiteY3" fmla="*/ 713708 h 713708"/>
                <a:gd name="connsiteX4" fmla="*/ 0 w 8179440"/>
                <a:gd name="connsiteY4" fmla="*/ 713708 h 713708"/>
                <a:gd name="connsiteX0" fmla="*/ 0 w 8237911"/>
                <a:gd name="connsiteY0" fmla="*/ 714873 h 714873"/>
                <a:gd name="connsiteX1" fmla="*/ 0 w 8237911"/>
                <a:gd name="connsiteY1" fmla="*/ 1165 h 714873"/>
                <a:gd name="connsiteX2" fmla="*/ 3487129 w 8237911"/>
                <a:gd name="connsiteY2" fmla="*/ 551334 h 714873"/>
                <a:gd name="connsiteX3" fmla="*/ 8179440 w 8237911"/>
                <a:gd name="connsiteY3" fmla="*/ 714873 h 714873"/>
                <a:gd name="connsiteX4" fmla="*/ 0 w 8237911"/>
                <a:gd name="connsiteY4" fmla="*/ 714873 h 714873"/>
                <a:gd name="connsiteX0" fmla="*/ 0 w 8179440"/>
                <a:gd name="connsiteY0" fmla="*/ 723771 h 723771"/>
                <a:gd name="connsiteX1" fmla="*/ 0 w 8179440"/>
                <a:gd name="connsiteY1" fmla="*/ 10063 h 723771"/>
                <a:gd name="connsiteX2" fmla="*/ 1682392 w 8179440"/>
                <a:gd name="connsiteY2" fmla="*/ 500074 h 723771"/>
                <a:gd name="connsiteX3" fmla="*/ 3487129 w 8179440"/>
                <a:gd name="connsiteY3" fmla="*/ 560232 h 723771"/>
                <a:gd name="connsiteX4" fmla="*/ 8179440 w 8179440"/>
                <a:gd name="connsiteY4" fmla="*/ 723771 h 723771"/>
                <a:gd name="connsiteX5" fmla="*/ 0 w 8179440"/>
                <a:gd name="connsiteY5" fmla="*/ 723771 h 723771"/>
                <a:gd name="connsiteX0" fmla="*/ 0 w 8179440"/>
                <a:gd name="connsiteY0" fmla="*/ 723771 h 723771"/>
                <a:gd name="connsiteX1" fmla="*/ 0 w 8179440"/>
                <a:gd name="connsiteY1" fmla="*/ 10063 h 723771"/>
                <a:gd name="connsiteX2" fmla="*/ 1682392 w 8179440"/>
                <a:gd name="connsiteY2" fmla="*/ 500074 h 723771"/>
                <a:gd name="connsiteX3" fmla="*/ 3487129 w 8179440"/>
                <a:gd name="connsiteY3" fmla="*/ 560232 h 723771"/>
                <a:gd name="connsiteX4" fmla="*/ 8179440 w 8179440"/>
                <a:gd name="connsiteY4" fmla="*/ 723771 h 723771"/>
                <a:gd name="connsiteX5" fmla="*/ 0 w 8179440"/>
                <a:gd name="connsiteY5" fmla="*/ 723771 h 723771"/>
                <a:gd name="connsiteX0" fmla="*/ 0 w 8179440"/>
                <a:gd name="connsiteY0" fmla="*/ 723771 h 723771"/>
                <a:gd name="connsiteX1" fmla="*/ 0 w 8179440"/>
                <a:gd name="connsiteY1" fmla="*/ 10063 h 723771"/>
                <a:gd name="connsiteX2" fmla="*/ 1682392 w 8179440"/>
                <a:gd name="connsiteY2" fmla="*/ 500074 h 723771"/>
                <a:gd name="connsiteX3" fmla="*/ 3667603 w 8179440"/>
                <a:gd name="connsiteY3" fmla="*/ 644453 h 723771"/>
                <a:gd name="connsiteX4" fmla="*/ 8179440 w 8179440"/>
                <a:gd name="connsiteY4" fmla="*/ 723771 h 723771"/>
                <a:gd name="connsiteX5" fmla="*/ 0 w 8179440"/>
                <a:gd name="connsiteY5" fmla="*/ 723771 h 723771"/>
                <a:gd name="connsiteX0" fmla="*/ 0 w 8179440"/>
                <a:gd name="connsiteY0" fmla="*/ 723771 h 723771"/>
                <a:gd name="connsiteX1" fmla="*/ 0 w 8179440"/>
                <a:gd name="connsiteY1" fmla="*/ 10063 h 723771"/>
                <a:gd name="connsiteX2" fmla="*/ 1682392 w 8179440"/>
                <a:gd name="connsiteY2" fmla="*/ 500074 h 723771"/>
                <a:gd name="connsiteX3" fmla="*/ 3667603 w 8179440"/>
                <a:gd name="connsiteY3" fmla="*/ 632421 h 723771"/>
                <a:gd name="connsiteX4" fmla="*/ 8179440 w 8179440"/>
                <a:gd name="connsiteY4" fmla="*/ 723771 h 723771"/>
                <a:gd name="connsiteX5" fmla="*/ 0 w 8179440"/>
                <a:gd name="connsiteY5" fmla="*/ 723771 h 723771"/>
                <a:gd name="connsiteX0" fmla="*/ 0 w 8179440"/>
                <a:gd name="connsiteY0" fmla="*/ 725013 h 725013"/>
                <a:gd name="connsiteX1" fmla="*/ 0 w 8179440"/>
                <a:gd name="connsiteY1" fmla="*/ 11305 h 725013"/>
                <a:gd name="connsiteX2" fmla="*/ 1381603 w 8179440"/>
                <a:gd name="connsiteY2" fmla="*/ 441158 h 725013"/>
                <a:gd name="connsiteX3" fmla="*/ 3667603 w 8179440"/>
                <a:gd name="connsiteY3" fmla="*/ 633663 h 725013"/>
                <a:gd name="connsiteX4" fmla="*/ 8179440 w 8179440"/>
                <a:gd name="connsiteY4" fmla="*/ 725013 h 725013"/>
                <a:gd name="connsiteX5" fmla="*/ 0 w 8179440"/>
                <a:gd name="connsiteY5" fmla="*/ 725013 h 725013"/>
                <a:gd name="connsiteX0" fmla="*/ 0 w 8179440"/>
                <a:gd name="connsiteY0" fmla="*/ 725013 h 725013"/>
                <a:gd name="connsiteX1" fmla="*/ 0 w 8179440"/>
                <a:gd name="connsiteY1" fmla="*/ 11305 h 725013"/>
                <a:gd name="connsiteX2" fmla="*/ 1381603 w 8179440"/>
                <a:gd name="connsiteY2" fmla="*/ 441158 h 725013"/>
                <a:gd name="connsiteX3" fmla="*/ 3667603 w 8179440"/>
                <a:gd name="connsiteY3" fmla="*/ 633663 h 725013"/>
                <a:gd name="connsiteX4" fmla="*/ 8179440 w 8179440"/>
                <a:gd name="connsiteY4" fmla="*/ 725013 h 725013"/>
                <a:gd name="connsiteX5" fmla="*/ 0 w 8179440"/>
                <a:gd name="connsiteY5" fmla="*/ 725013 h 725013"/>
                <a:gd name="connsiteX0" fmla="*/ 0 w 8179440"/>
                <a:gd name="connsiteY0" fmla="*/ 725013 h 725013"/>
                <a:gd name="connsiteX1" fmla="*/ 0 w 8179440"/>
                <a:gd name="connsiteY1" fmla="*/ 11305 h 725013"/>
                <a:gd name="connsiteX2" fmla="*/ 1381603 w 8179440"/>
                <a:gd name="connsiteY2" fmla="*/ 441158 h 725013"/>
                <a:gd name="connsiteX3" fmla="*/ 3956361 w 8179440"/>
                <a:gd name="connsiteY3" fmla="*/ 693821 h 725013"/>
                <a:gd name="connsiteX4" fmla="*/ 8179440 w 8179440"/>
                <a:gd name="connsiteY4" fmla="*/ 725013 h 725013"/>
                <a:gd name="connsiteX5" fmla="*/ 0 w 8179440"/>
                <a:gd name="connsiteY5" fmla="*/ 725013 h 725013"/>
                <a:gd name="connsiteX0" fmla="*/ 0 w 8179440"/>
                <a:gd name="connsiteY0" fmla="*/ 725013 h 725013"/>
                <a:gd name="connsiteX1" fmla="*/ 0 w 8179440"/>
                <a:gd name="connsiteY1" fmla="*/ 11305 h 725013"/>
                <a:gd name="connsiteX2" fmla="*/ 1381603 w 8179440"/>
                <a:gd name="connsiteY2" fmla="*/ 441158 h 725013"/>
                <a:gd name="connsiteX3" fmla="*/ 4004488 w 8179440"/>
                <a:gd name="connsiteY3" fmla="*/ 669758 h 725013"/>
                <a:gd name="connsiteX4" fmla="*/ 8179440 w 8179440"/>
                <a:gd name="connsiteY4" fmla="*/ 725013 h 725013"/>
                <a:gd name="connsiteX5" fmla="*/ 0 w 8179440"/>
                <a:gd name="connsiteY5" fmla="*/ 725013 h 725013"/>
                <a:gd name="connsiteX0" fmla="*/ 0 w 8179440"/>
                <a:gd name="connsiteY0" fmla="*/ 725013 h 725013"/>
                <a:gd name="connsiteX1" fmla="*/ 0 w 8179440"/>
                <a:gd name="connsiteY1" fmla="*/ 11305 h 725013"/>
                <a:gd name="connsiteX2" fmla="*/ 1381603 w 8179440"/>
                <a:gd name="connsiteY2" fmla="*/ 441158 h 725013"/>
                <a:gd name="connsiteX3" fmla="*/ 4004488 w 8179440"/>
                <a:gd name="connsiteY3" fmla="*/ 669758 h 725013"/>
                <a:gd name="connsiteX4" fmla="*/ 8179440 w 8179440"/>
                <a:gd name="connsiteY4" fmla="*/ 725013 h 725013"/>
                <a:gd name="connsiteX5" fmla="*/ 0 w 8179440"/>
                <a:gd name="connsiteY5" fmla="*/ 725013 h 725013"/>
                <a:gd name="connsiteX0" fmla="*/ 0 w 8179440"/>
                <a:gd name="connsiteY0" fmla="*/ 726975 h 726975"/>
                <a:gd name="connsiteX1" fmla="*/ 0 w 8179440"/>
                <a:gd name="connsiteY1" fmla="*/ 13267 h 726975"/>
                <a:gd name="connsiteX2" fmla="*/ 1369571 w 8179440"/>
                <a:gd name="connsiteY2" fmla="*/ 370931 h 726975"/>
                <a:gd name="connsiteX3" fmla="*/ 4004488 w 8179440"/>
                <a:gd name="connsiteY3" fmla="*/ 671720 h 726975"/>
                <a:gd name="connsiteX4" fmla="*/ 8179440 w 8179440"/>
                <a:gd name="connsiteY4" fmla="*/ 726975 h 726975"/>
                <a:gd name="connsiteX5" fmla="*/ 0 w 8179440"/>
                <a:gd name="connsiteY5" fmla="*/ 726975 h 726975"/>
                <a:gd name="connsiteX0" fmla="*/ 0 w 8179440"/>
                <a:gd name="connsiteY0" fmla="*/ 726975 h 726975"/>
                <a:gd name="connsiteX1" fmla="*/ 0 w 8179440"/>
                <a:gd name="connsiteY1" fmla="*/ 13267 h 726975"/>
                <a:gd name="connsiteX2" fmla="*/ 1369571 w 8179440"/>
                <a:gd name="connsiteY2" fmla="*/ 370931 h 726975"/>
                <a:gd name="connsiteX3" fmla="*/ 4004488 w 8179440"/>
                <a:gd name="connsiteY3" fmla="*/ 671720 h 726975"/>
                <a:gd name="connsiteX4" fmla="*/ 8179440 w 8179440"/>
                <a:gd name="connsiteY4" fmla="*/ 726975 h 726975"/>
                <a:gd name="connsiteX5" fmla="*/ 0 w 8179440"/>
                <a:gd name="connsiteY5" fmla="*/ 726975 h 726975"/>
                <a:gd name="connsiteX0" fmla="*/ 0 w 8179440"/>
                <a:gd name="connsiteY0" fmla="*/ 796673 h 796673"/>
                <a:gd name="connsiteX1" fmla="*/ 0 w 8179440"/>
                <a:gd name="connsiteY1" fmla="*/ 82965 h 796673"/>
                <a:gd name="connsiteX2" fmla="*/ 1369571 w 8179440"/>
                <a:gd name="connsiteY2" fmla="*/ 440629 h 796673"/>
                <a:gd name="connsiteX3" fmla="*/ 4004488 w 8179440"/>
                <a:gd name="connsiteY3" fmla="*/ 741418 h 796673"/>
                <a:gd name="connsiteX4" fmla="*/ 8179440 w 8179440"/>
                <a:gd name="connsiteY4" fmla="*/ 796673 h 796673"/>
                <a:gd name="connsiteX5" fmla="*/ 0 w 8179440"/>
                <a:gd name="connsiteY5" fmla="*/ 796673 h 796673"/>
                <a:gd name="connsiteX0" fmla="*/ 0 w 8179440"/>
                <a:gd name="connsiteY0" fmla="*/ 713708 h 713708"/>
                <a:gd name="connsiteX1" fmla="*/ 0 w 8179440"/>
                <a:gd name="connsiteY1" fmla="*/ 0 h 713708"/>
                <a:gd name="connsiteX2" fmla="*/ 1369571 w 8179440"/>
                <a:gd name="connsiteY2" fmla="*/ 357664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369571 w 8179440"/>
                <a:gd name="connsiteY2" fmla="*/ 357664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369571 w 8179440"/>
                <a:gd name="connsiteY2" fmla="*/ 357664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405665 w 8179440"/>
                <a:gd name="connsiteY2" fmla="*/ 441885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405665 w 8179440"/>
                <a:gd name="connsiteY2" fmla="*/ 441885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538012 w 8179440"/>
                <a:gd name="connsiteY2" fmla="*/ 477979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538012 w 8179440"/>
                <a:gd name="connsiteY2" fmla="*/ 477979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538012 w 8179440"/>
                <a:gd name="connsiteY2" fmla="*/ 477979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538012 w 8179440"/>
                <a:gd name="connsiteY2" fmla="*/ 477979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153001 w 8179440"/>
                <a:gd name="connsiteY2" fmla="*/ 490011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153001 w 8179440"/>
                <a:gd name="connsiteY2" fmla="*/ 490011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153001 w 8179440"/>
                <a:gd name="connsiteY2" fmla="*/ 490011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297380 w 8179440"/>
                <a:gd name="connsiteY2" fmla="*/ 502043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297380 w 8179440"/>
                <a:gd name="connsiteY2" fmla="*/ 502043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297380 w 8179440"/>
                <a:gd name="connsiteY2" fmla="*/ 502043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297380 w 8179440"/>
                <a:gd name="connsiteY2" fmla="*/ 502043 h 713708"/>
                <a:gd name="connsiteX3" fmla="*/ 4004488 w 8179440"/>
                <a:gd name="connsiteY3" fmla="*/ 658453 h 713708"/>
                <a:gd name="connsiteX4" fmla="*/ 8179440 w 8179440"/>
                <a:gd name="connsiteY4" fmla="*/ 713708 h 713708"/>
                <a:gd name="connsiteX5" fmla="*/ 0 w 8179440"/>
                <a:gd name="connsiteY5" fmla="*/ 713708 h 713708"/>
                <a:gd name="connsiteX0" fmla="*/ 0 w 8179440"/>
                <a:gd name="connsiteY0" fmla="*/ 713708 h 713708"/>
                <a:gd name="connsiteX1" fmla="*/ 0 w 8179440"/>
                <a:gd name="connsiteY1" fmla="*/ 0 h 713708"/>
                <a:gd name="connsiteX2" fmla="*/ 1297380 w 8179440"/>
                <a:gd name="connsiteY2" fmla="*/ 502043 h 713708"/>
                <a:gd name="connsiteX3" fmla="*/ 2392255 w 8179440"/>
                <a:gd name="connsiteY3" fmla="*/ 586263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297380 w 8179440"/>
                <a:gd name="connsiteY2" fmla="*/ 502043 h 713708"/>
                <a:gd name="connsiteX3" fmla="*/ 2416318 w 8179440"/>
                <a:gd name="connsiteY3" fmla="*/ 646420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297380 w 8179440"/>
                <a:gd name="connsiteY2" fmla="*/ 502043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297380 w 8179440"/>
                <a:gd name="connsiteY2" fmla="*/ 502043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297380 w 8179440"/>
                <a:gd name="connsiteY2" fmla="*/ 502043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53001 w 8179440"/>
                <a:gd name="connsiteY2" fmla="*/ 502043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53001 w 8179440"/>
                <a:gd name="connsiteY2" fmla="*/ 502043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40969 w 8179440"/>
                <a:gd name="connsiteY2" fmla="*/ 502043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22357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4004488 w 8179440"/>
                <a:gd name="connsiteY4" fmla="*/ 65845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3916114 w 8179440"/>
                <a:gd name="connsiteY4" fmla="*/ 670462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3916114 w 8179440"/>
                <a:gd name="connsiteY4" fmla="*/ 670462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3916114 w 8179440"/>
                <a:gd name="connsiteY4" fmla="*/ 670462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3916114 w 8179440"/>
                <a:gd name="connsiteY4" fmla="*/ 679469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3916114 w 8179440"/>
                <a:gd name="connsiteY4" fmla="*/ 679469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34366 h 713708"/>
                <a:gd name="connsiteX4" fmla="*/ 3916114 w 8179440"/>
                <a:gd name="connsiteY4" fmla="*/ 679469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993680 w 8179440"/>
                <a:gd name="connsiteY2" fmla="*/ 499041 h 713708"/>
                <a:gd name="connsiteX3" fmla="*/ 2416318 w 8179440"/>
                <a:gd name="connsiteY3" fmla="*/ 646375 h 713708"/>
                <a:gd name="connsiteX4" fmla="*/ 3916114 w 8179440"/>
                <a:gd name="connsiteY4" fmla="*/ 679469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092966 w 8179440"/>
                <a:gd name="connsiteY2" fmla="*/ 434435 h 713708"/>
                <a:gd name="connsiteX3" fmla="*/ 2416318 w 8179440"/>
                <a:gd name="connsiteY3" fmla="*/ 646375 h 713708"/>
                <a:gd name="connsiteX4" fmla="*/ 3916114 w 8179440"/>
                <a:gd name="connsiteY4" fmla="*/ 679469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092966 w 8179440"/>
                <a:gd name="connsiteY2" fmla="*/ 434435 h 713708"/>
                <a:gd name="connsiteX3" fmla="*/ 2684389 w 8179440"/>
                <a:gd name="connsiteY3" fmla="*/ 572540 h 713708"/>
                <a:gd name="connsiteX4" fmla="*/ 3916114 w 8179440"/>
                <a:gd name="connsiteY4" fmla="*/ 679469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092966 w 8179440"/>
                <a:gd name="connsiteY2" fmla="*/ 434435 h 713708"/>
                <a:gd name="connsiteX3" fmla="*/ 2684389 w 8179440"/>
                <a:gd name="connsiteY3" fmla="*/ 577155 h 713708"/>
                <a:gd name="connsiteX4" fmla="*/ 3916114 w 8179440"/>
                <a:gd name="connsiteY4" fmla="*/ 679469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092966 w 8179440"/>
                <a:gd name="connsiteY2" fmla="*/ 434435 h 713708"/>
                <a:gd name="connsiteX3" fmla="*/ 2684389 w 8179440"/>
                <a:gd name="connsiteY3" fmla="*/ 577155 h 713708"/>
                <a:gd name="connsiteX4" fmla="*/ 4204043 w 8179440"/>
                <a:gd name="connsiteY4" fmla="*/ 628707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092966 w 8179440"/>
                <a:gd name="connsiteY2" fmla="*/ 434435 h 713708"/>
                <a:gd name="connsiteX3" fmla="*/ 2684389 w 8179440"/>
                <a:gd name="connsiteY3" fmla="*/ 577155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092966 w 8179440"/>
                <a:gd name="connsiteY2" fmla="*/ 434435 h 713708"/>
                <a:gd name="connsiteX3" fmla="*/ 2595031 w 8179440"/>
                <a:gd name="connsiteY3" fmla="*/ 593307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473513 h 713708"/>
                <a:gd name="connsiteX3" fmla="*/ 2595031 w 8179440"/>
                <a:gd name="connsiteY3" fmla="*/ 593307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321323 w 8179440"/>
                <a:gd name="connsiteY2" fmla="*/ 512590 h 713708"/>
                <a:gd name="connsiteX3" fmla="*/ 2595031 w 8179440"/>
                <a:gd name="connsiteY3" fmla="*/ 593307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251823 w 8179440"/>
                <a:gd name="connsiteY2" fmla="*/ 528221 h 713708"/>
                <a:gd name="connsiteX3" fmla="*/ 2595031 w 8179440"/>
                <a:gd name="connsiteY3" fmla="*/ 593307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251823 w 8179440"/>
                <a:gd name="connsiteY2" fmla="*/ 528221 h 713708"/>
                <a:gd name="connsiteX3" fmla="*/ 2595031 w 8179440"/>
                <a:gd name="connsiteY3" fmla="*/ 593307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28221 h 713708"/>
                <a:gd name="connsiteX3" fmla="*/ 2595031 w 8179440"/>
                <a:gd name="connsiteY3" fmla="*/ 593307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28221 h 713708"/>
                <a:gd name="connsiteX3" fmla="*/ 2595031 w 8179440"/>
                <a:gd name="connsiteY3" fmla="*/ 593307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28221 h 713708"/>
                <a:gd name="connsiteX3" fmla="*/ 2595031 w 8179440"/>
                <a:gd name="connsiteY3" fmla="*/ 616753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16753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16753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16753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16753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16753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243757 w 8179440"/>
                <a:gd name="connsiteY4" fmla="*/ 651781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313257 w 8179440"/>
                <a:gd name="connsiteY4" fmla="*/ 659064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313257 w 8179440"/>
                <a:gd name="connsiteY4" fmla="*/ 659064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313257 w 8179440"/>
                <a:gd name="connsiteY4" fmla="*/ 659064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392686 w 8179440"/>
                <a:gd name="connsiteY4" fmla="*/ 67217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595031 w 8179440"/>
                <a:gd name="connsiteY3" fmla="*/ 632385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446102 w 8179440"/>
                <a:gd name="connsiteY3" fmla="*/ 633841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446102 w 8179440"/>
                <a:gd name="connsiteY3" fmla="*/ 633841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446102 w 8179440"/>
                <a:gd name="connsiteY3" fmla="*/ 633841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446102 w 8179440"/>
                <a:gd name="connsiteY3" fmla="*/ 633841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307102 w 8179440"/>
                <a:gd name="connsiteY3" fmla="*/ 636754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356745 w 8179440"/>
                <a:gd name="connsiteY3" fmla="*/ 632384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356745 w 8179440"/>
                <a:gd name="connsiteY3" fmla="*/ 632384 h 713708"/>
                <a:gd name="connsiteX4" fmla="*/ 4432400 w 8179440"/>
                <a:gd name="connsiteY4" fmla="*/ 676543 h 713708"/>
                <a:gd name="connsiteX5" fmla="*/ 8179440 w 8179440"/>
                <a:gd name="connsiteY5" fmla="*/ 713708 h 713708"/>
                <a:gd name="connsiteX6" fmla="*/ 0 w 8179440"/>
                <a:gd name="connsiteY6" fmla="*/ 713708 h 713708"/>
                <a:gd name="connsiteX0" fmla="*/ 0 w 8179440"/>
                <a:gd name="connsiteY0" fmla="*/ 713708 h 713708"/>
                <a:gd name="connsiteX1" fmla="*/ 0 w 8179440"/>
                <a:gd name="connsiteY1" fmla="*/ 0 h 713708"/>
                <a:gd name="connsiteX2" fmla="*/ 1192252 w 8179440"/>
                <a:gd name="connsiteY2" fmla="*/ 504774 h 713708"/>
                <a:gd name="connsiteX3" fmla="*/ 2356745 w 8179440"/>
                <a:gd name="connsiteY3" fmla="*/ 632384 h 713708"/>
                <a:gd name="connsiteX4" fmla="*/ 4521757 w 8179440"/>
                <a:gd name="connsiteY4" fmla="*/ 688195 h 713708"/>
                <a:gd name="connsiteX5" fmla="*/ 8179440 w 8179440"/>
                <a:gd name="connsiteY5" fmla="*/ 713708 h 713708"/>
                <a:gd name="connsiteX6" fmla="*/ 0 w 8179440"/>
                <a:gd name="connsiteY6" fmla="*/ 713708 h 713708"/>
                <a:gd name="connsiteX0" fmla="*/ 0 w 5538439"/>
                <a:gd name="connsiteY0" fmla="*/ 713708 h 713708"/>
                <a:gd name="connsiteX1" fmla="*/ 0 w 5538439"/>
                <a:gd name="connsiteY1" fmla="*/ 0 h 713708"/>
                <a:gd name="connsiteX2" fmla="*/ 1192252 w 5538439"/>
                <a:gd name="connsiteY2" fmla="*/ 504774 h 713708"/>
                <a:gd name="connsiteX3" fmla="*/ 2356745 w 5538439"/>
                <a:gd name="connsiteY3" fmla="*/ 632384 h 713708"/>
                <a:gd name="connsiteX4" fmla="*/ 4521757 w 5538439"/>
                <a:gd name="connsiteY4" fmla="*/ 688195 h 713708"/>
                <a:gd name="connsiteX5" fmla="*/ 5538439 w 5538439"/>
                <a:gd name="connsiteY5" fmla="*/ 712132 h 713708"/>
                <a:gd name="connsiteX6" fmla="*/ 0 w 5538439"/>
                <a:gd name="connsiteY6" fmla="*/ 713708 h 713708"/>
                <a:gd name="connsiteX0" fmla="*/ 0 w 5538439"/>
                <a:gd name="connsiteY0" fmla="*/ 713708 h 713708"/>
                <a:gd name="connsiteX1" fmla="*/ 0 w 5538439"/>
                <a:gd name="connsiteY1" fmla="*/ 0 h 713708"/>
                <a:gd name="connsiteX2" fmla="*/ 1192252 w 5538439"/>
                <a:gd name="connsiteY2" fmla="*/ 504774 h 713708"/>
                <a:gd name="connsiteX3" fmla="*/ 2356745 w 5538439"/>
                <a:gd name="connsiteY3" fmla="*/ 632384 h 713708"/>
                <a:gd name="connsiteX4" fmla="*/ 3667900 w 5538439"/>
                <a:gd name="connsiteY4" fmla="*/ 688195 h 713708"/>
                <a:gd name="connsiteX5" fmla="*/ 5538439 w 5538439"/>
                <a:gd name="connsiteY5" fmla="*/ 712132 h 713708"/>
                <a:gd name="connsiteX6" fmla="*/ 0 w 5538439"/>
                <a:gd name="connsiteY6" fmla="*/ 713708 h 713708"/>
                <a:gd name="connsiteX0" fmla="*/ 0 w 5538439"/>
                <a:gd name="connsiteY0" fmla="*/ 713708 h 713708"/>
                <a:gd name="connsiteX1" fmla="*/ 0 w 5538439"/>
                <a:gd name="connsiteY1" fmla="*/ 0 h 713708"/>
                <a:gd name="connsiteX2" fmla="*/ 1192252 w 5538439"/>
                <a:gd name="connsiteY2" fmla="*/ 504774 h 713708"/>
                <a:gd name="connsiteX3" fmla="*/ 2356745 w 5538439"/>
                <a:gd name="connsiteY3" fmla="*/ 632384 h 713708"/>
                <a:gd name="connsiteX4" fmla="*/ 3638115 w 5538439"/>
                <a:gd name="connsiteY4" fmla="*/ 685044 h 713708"/>
                <a:gd name="connsiteX5" fmla="*/ 5538439 w 5538439"/>
                <a:gd name="connsiteY5" fmla="*/ 712132 h 713708"/>
                <a:gd name="connsiteX6" fmla="*/ 0 w 5538439"/>
                <a:gd name="connsiteY6" fmla="*/ 713708 h 713708"/>
                <a:gd name="connsiteX0" fmla="*/ 0 w 5081725"/>
                <a:gd name="connsiteY0" fmla="*/ 713708 h 713708"/>
                <a:gd name="connsiteX1" fmla="*/ 0 w 5081725"/>
                <a:gd name="connsiteY1" fmla="*/ 0 h 713708"/>
                <a:gd name="connsiteX2" fmla="*/ 1192252 w 5081725"/>
                <a:gd name="connsiteY2" fmla="*/ 504774 h 713708"/>
                <a:gd name="connsiteX3" fmla="*/ 2356745 w 5081725"/>
                <a:gd name="connsiteY3" fmla="*/ 632384 h 713708"/>
                <a:gd name="connsiteX4" fmla="*/ 3638115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192252 w 5081725"/>
                <a:gd name="connsiteY2" fmla="*/ 504774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54925 w 5081725"/>
                <a:gd name="connsiteY2" fmla="*/ 533083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79994 w 5081725"/>
                <a:gd name="connsiteY2" fmla="*/ 533083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42390 w 5081725"/>
                <a:gd name="connsiteY2" fmla="*/ 522789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42390 w 5081725"/>
                <a:gd name="connsiteY2" fmla="*/ 522789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42390 w 5081725"/>
                <a:gd name="connsiteY2" fmla="*/ 522789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36122 w 5081725"/>
                <a:gd name="connsiteY2" fmla="*/ 533083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23588 w 5081725"/>
                <a:gd name="connsiteY2" fmla="*/ 522789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23588 w 5081725"/>
                <a:gd name="connsiteY2" fmla="*/ 522789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23588 w 5081725"/>
                <a:gd name="connsiteY2" fmla="*/ 522789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23588 w 5081725"/>
                <a:gd name="connsiteY2" fmla="*/ 522789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 name="connsiteX0" fmla="*/ 0 w 5081725"/>
                <a:gd name="connsiteY0" fmla="*/ 713708 h 713708"/>
                <a:gd name="connsiteX1" fmla="*/ 0 w 5081725"/>
                <a:gd name="connsiteY1" fmla="*/ 0 h 713708"/>
                <a:gd name="connsiteX2" fmla="*/ 1223588 w 5081725"/>
                <a:gd name="connsiteY2" fmla="*/ 522789 h 713708"/>
                <a:gd name="connsiteX3" fmla="*/ 2356745 w 5081725"/>
                <a:gd name="connsiteY3" fmla="*/ 632384 h 713708"/>
                <a:gd name="connsiteX4" fmla="*/ 3578544 w 5081725"/>
                <a:gd name="connsiteY4" fmla="*/ 685044 h 713708"/>
                <a:gd name="connsiteX5" fmla="*/ 5081725 w 5081725"/>
                <a:gd name="connsiteY5" fmla="*/ 710557 h 713708"/>
                <a:gd name="connsiteX6" fmla="*/ 0 w 5081725"/>
                <a:gd name="connsiteY6" fmla="*/ 713708 h 71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81725" h="713708">
                  <a:moveTo>
                    <a:pt x="0" y="713708"/>
                  </a:moveTo>
                  <a:lnTo>
                    <a:pt x="0" y="0"/>
                  </a:lnTo>
                  <a:cubicBezTo>
                    <a:pt x="516342" y="371338"/>
                    <a:pt x="821576" y="448607"/>
                    <a:pt x="1223588" y="522789"/>
                  </a:cubicBezTo>
                  <a:cubicBezTo>
                    <a:pt x="1648844" y="587785"/>
                    <a:pt x="1964252" y="605342"/>
                    <a:pt x="2356745" y="632384"/>
                  </a:cubicBezTo>
                  <a:cubicBezTo>
                    <a:pt x="2749238" y="659426"/>
                    <a:pt x="3124381" y="672015"/>
                    <a:pt x="3578544" y="685044"/>
                  </a:cubicBezTo>
                  <a:cubicBezTo>
                    <a:pt x="4032707" y="698073"/>
                    <a:pt x="4600522" y="702053"/>
                    <a:pt x="5081725" y="710557"/>
                  </a:cubicBezTo>
                  <a:lnTo>
                    <a:pt x="0" y="713708"/>
                  </a:lnTo>
                  <a:close/>
                </a:path>
              </a:pathLst>
            </a:custGeom>
            <a:solidFill>
              <a:srgbClr val="00B0F0">
                <a:alpha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i-FI"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5" name="Tekstiruutu 35">
              <a:extLst>
                <a:ext uri="{FF2B5EF4-FFF2-40B4-BE49-F238E27FC236}">
                  <a16:creationId xmlns:a16="http://schemas.microsoft.com/office/drawing/2014/main" id="{FA870019-7916-417E-A41A-6B9A3CC20B7E}"/>
                </a:ext>
              </a:extLst>
            </p:cNvPr>
            <p:cNvSpPr txBox="1">
              <a:spLocks noChangeArrowheads="1"/>
            </p:cNvSpPr>
            <p:nvPr/>
          </p:nvSpPr>
          <p:spPr bwMode="auto">
            <a:xfrm>
              <a:off x="18594955" y="20295607"/>
              <a:ext cx="22498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Amount</a:t>
              </a:r>
              <a:r>
                <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rPr>
                <a:t> of </a:t>
              </a:r>
              <a:r>
                <a:rPr kumimoji="0" lang="fi-FI" altLang="fi-FI" sz="1800" b="0" i="0" u="none" strike="noStrike" kern="0" cap="none" spc="0" normalizeH="0" baseline="0" noProof="0" dirty="0" err="1">
                  <a:ln>
                    <a:noFill/>
                  </a:ln>
                  <a:solidFill>
                    <a:prstClr val="black"/>
                  </a:solidFill>
                  <a:effectLst/>
                  <a:uLnTx/>
                  <a:uFillTx/>
                  <a:latin typeface="Calibri" panose="020F0502020204030204" pitchFamily="34" charset="0"/>
                </a:rPr>
                <a:t>detail</a:t>
              </a:r>
              <a:endParaRPr kumimoji="0" lang="fi-FI" altLang="fi-FI" sz="1800" b="0" i="0" u="none" strike="noStrike" kern="0" cap="none" spc="0" normalizeH="0" baseline="0" noProof="0" dirty="0">
                <a:ln>
                  <a:noFill/>
                </a:ln>
                <a:solidFill>
                  <a:prstClr val="black"/>
                </a:solidFill>
                <a:effectLst/>
                <a:uLnTx/>
                <a:uFillTx/>
                <a:latin typeface="Calibri" panose="020F0502020204030204" pitchFamily="34" charset="0"/>
              </a:endParaRPr>
            </a:p>
          </p:txBody>
        </p:sp>
        <p:pic>
          <p:nvPicPr>
            <p:cNvPr id="276" name="Kuva 275">
              <a:extLst>
                <a:ext uri="{FF2B5EF4-FFF2-40B4-BE49-F238E27FC236}">
                  <a16:creationId xmlns:a16="http://schemas.microsoft.com/office/drawing/2014/main" id="{CE850939-0401-4D1D-B2ED-A5DEA818DB47}"/>
                </a:ext>
              </a:extLst>
            </p:cNvPr>
            <p:cNvPicPr>
              <a:picLocks noChangeAspect="1"/>
            </p:cNvPicPr>
            <p:nvPr/>
          </p:nvPicPr>
          <p:blipFill>
            <a:blip r:embed="rId13"/>
            <a:stretch>
              <a:fillRect/>
            </a:stretch>
          </p:blipFill>
          <p:spPr>
            <a:xfrm>
              <a:off x="8962459" y="19108203"/>
              <a:ext cx="2421521" cy="756601"/>
            </a:xfrm>
            <a:prstGeom prst="rect">
              <a:avLst/>
            </a:prstGeom>
          </p:spPr>
        </p:pic>
        <p:pic>
          <p:nvPicPr>
            <p:cNvPr id="277" name="Kuva 276">
              <a:extLst>
                <a:ext uri="{FF2B5EF4-FFF2-40B4-BE49-F238E27FC236}">
                  <a16:creationId xmlns:a16="http://schemas.microsoft.com/office/drawing/2014/main" id="{03C42885-86F3-4BE5-8780-B7480A3BE049}"/>
                </a:ext>
              </a:extLst>
            </p:cNvPr>
            <p:cNvPicPr>
              <a:picLocks noChangeAspect="1"/>
            </p:cNvPicPr>
            <p:nvPr/>
          </p:nvPicPr>
          <p:blipFill>
            <a:blip r:embed="rId14"/>
            <a:stretch>
              <a:fillRect/>
            </a:stretch>
          </p:blipFill>
          <p:spPr>
            <a:xfrm flipH="1">
              <a:off x="11444204" y="19591420"/>
              <a:ext cx="1665135" cy="832073"/>
            </a:xfrm>
            <a:prstGeom prst="rect">
              <a:avLst/>
            </a:prstGeom>
          </p:spPr>
        </p:pic>
        <p:pic>
          <p:nvPicPr>
            <p:cNvPr id="278" name="Kuva 277">
              <a:extLst>
                <a:ext uri="{FF2B5EF4-FFF2-40B4-BE49-F238E27FC236}">
                  <a16:creationId xmlns:a16="http://schemas.microsoft.com/office/drawing/2014/main" id="{911474D1-9B7F-442B-8C10-D850B3100096}"/>
                </a:ext>
              </a:extLst>
            </p:cNvPr>
            <p:cNvPicPr>
              <a:picLocks noChangeAspect="1"/>
            </p:cNvPicPr>
            <p:nvPr/>
          </p:nvPicPr>
          <p:blipFill>
            <a:blip r:embed="rId15"/>
            <a:stretch>
              <a:fillRect/>
            </a:stretch>
          </p:blipFill>
          <p:spPr>
            <a:xfrm>
              <a:off x="14646259" y="19813202"/>
              <a:ext cx="1011756" cy="757840"/>
            </a:xfrm>
            <a:prstGeom prst="rect">
              <a:avLst/>
            </a:prstGeom>
          </p:spPr>
        </p:pic>
        <p:pic>
          <p:nvPicPr>
            <p:cNvPr id="279" name="Kuva 278">
              <a:extLst>
                <a:ext uri="{FF2B5EF4-FFF2-40B4-BE49-F238E27FC236}">
                  <a16:creationId xmlns:a16="http://schemas.microsoft.com/office/drawing/2014/main" id="{92FEE6BE-5BBA-4ECB-A035-F5AC5D593EA9}"/>
                </a:ext>
              </a:extLst>
            </p:cNvPr>
            <p:cNvPicPr>
              <a:picLocks noChangeAspect="1"/>
            </p:cNvPicPr>
            <p:nvPr/>
          </p:nvPicPr>
          <p:blipFill>
            <a:blip r:embed="rId16"/>
            <a:stretch>
              <a:fillRect/>
            </a:stretch>
          </p:blipFill>
          <p:spPr>
            <a:xfrm>
              <a:off x="18293528" y="19561518"/>
              <a:ext cx="380546" cy="757840"/>
            </a:xfrm>
            <a:prstGeom prst="rect">
              <a:avLst/>
            </a:prstGeom>
          </p:spPr>
        </p:pic>
        <p:pic>
          <p:nvPicPr>
            <p:cNvPr id="280" name="Kuva 279">
              <a:extLst>
                <a:ext uri="{FF2B5EF4-FFF2-40B4-BE49-F238E27FC236}">
                  <a16:creationId xmlns:a16="http://schemas.microsoft.com/office/drawing/2014/main" id="{BD78CA44-61AF-409B-B674-3B5B3150A002}"/>
                </a:ext>
              </a:extLst>
            </p:cNvPr>
            <p:cNvPicPr>
              <a:picLocks noChangeAspect="1"/>
            </p:cNvPicPr>
            <p:nvPr/>
          </p:nvPicPr>
          <p:blipFill>
            <a:blip r:embed="rId17"/>
            <a:stretch>
              <a:fillRect/>
            </a:stretch>
          </p:blipFill>
          <p:spPr>
            <a:xfrm>
              <a:off x="19813197" y="19027734"/>
              <a:ext cx="527459" cy="1127372"/>
            </a:xfrm>
            <a:prstGeom prst="rect">
              <a:avLst/>
            </a:prstGeom>
          </p:spPr>
        </p:pic>
      </p:grpSp>
      <p:pic>
        <p:nvPicPr>
          <p:cNvPr id="4" name="Bilde 3"/>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61966" y="2844093"/>
            <a:ext cx="6735668" cy="1345372"/>
          </a:xfrm>
          <a:prstGeom prst="rect">
            <a:avLst/>
          </a:prstGeom>
        </p:spPr>
      </p:pic>
      <p:pic>
        <p:nvPicPr>
          <p:cNvPr id="139" name="Kuva 138" descr="Federal Office for Radiation Protection (Link to homepage)">
            <a:extLst>
              <a:ext uri="{FF2B5EF4-FFF2-40B4-BE49-F238E27FC236}">
                <a16:creationId xmlns:a16="http://schemas.microsoft.com/office/drawing/2014/main" id="{15A7E63E-C7DD-4668-9E68-D61DA0D7C491}"/>
              </a:ext>
            </a:extLst>
          </p:cNvPr>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457847" y="1353251"/>
            <a:ext cx="3907527" cy="1445785"/>
          </a:xfrm>
          <a:prstGeom prst="rect">
            <a:avLst/>
          </a:prstGeom>
          <a:noFill/>
          <a:ln>
            <a:noFill/>
          </a:ln>
        </p:spPr>
      </p:pic>
    </p:spTree>
    <p:extLst>
      <p:ext uri="{BB962C8B-B14F-4D97-AF65-F5344CB8AC3E}">
        <p14:creationId xmlns:p14="http://schemas.microsoft.com/office/powerpoint/2010/main" val="4157707726"/>
      </p:ext>
    </p:extLst>
  </p:cSld>
  <p:clrMapOvr>
    <a:masterClrMapping/>
  </p:clrMapOvr>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2D18AD-630F-4686-B02D-DE0845F6EADE}">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customXml/itemProps2.xml><?xml version="1.0" encoding="utf-8"?>
<ds:datastoreItem xmlns:ds="http://schemas.openxmlformats.org/officeDocument/2006/customXml" ds:itemID="{A1A6463A-878E-44C1-A208-01170601C768}">
  <ds:schemaRefs>
    <ds:schemaRef ds:uri="http://schemas.microsoft.com/sharepoint/v3/contenttype/forms"/>
  </ds:schemaRefs>
</ds:datastoreItem>
</file>

<file path=customXml/itemProps3.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2358</TotalTime>
  <Pages>22</Pages>
  <Words>850</Words>
  <Application>Microsoft Office PowerPoint</Application>
  <PresentationFormat>Mukautettu</PresentationFormat>
  <Paragraphs>147</Paragraphs>
  <Slides>1</Slides>
  <Notes>0</Notes>
  <HiddenSlides>0</HiddenSlides>
  <MMClips>0</MMClips>
  <ScaleCrop>false</ScaleCrop>
  <HeadingPairs>
    <vt:vector size="8" baseType="variant">
      <vt:variant>
        <vt:lpstr>Käytetyt fontit</vt:lpstr>
      </vt:variant>
      <vt:variant>
        <vt:i4>7</vt:i4>
      </vt:variant>
      <vt:variant>
        <vt:lpstr>Teema</vt:lpstr>
      </vt:variant>
      <vt:variant>
        <vt:i4>1</vt:i4>
      </vt:variant>
      <vt:variant>
        <vt:lpstr>Upotetut OLE-palvelimet</vt:lpstr>
      </vt:variant>
      <vt:variant>
        <vt:i4>1</vt:i4>
      </vt:variant>
      <vt:variant>
        <vt:lpstr>Dian otsikot</vt:lpstr>
      </vt:variant>
      <vt:variant>
        <vt:i4>1</vt:i4>
      </vt:variant>
    </vt:vector>
  </HeadingPairs>
  <TitlesOfParts>
    <vt:vector size="10" baseType="lpstr">
      <vt:lpstr>CenturyGothic-Bold</vt:lpstr>
      <vt:lpstr>Wingdings</vt:lpstr>
      <vt:lpstr>Calibri</vt:lpstr>
      <vt:lpstr>Segoe UI</vt:lpstr>
      <vt:lpstr>Arial</vt:lpstr>
      <vt:lpstr>Interstate-Regular</vt:lpstr>
      <vt:lpstr>Arial Narrow</vt:lpstr>
      <vt:lpstr>CONCERT</vt:lpstr>
      <vt:lpstr>Acrobat Document</vt:lpstr>
      <vt:lpstr>PowerPoint-esitys</vt:lpstr>
    </vt:vector>
  </TitlesOfParts>
  <Company>SCK-CEN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Karhunen Tero</cp:lastModifiedBy>
  <cp:revision>274</cp:revision>
  <cp:lastPrinted>2019-11-25T11:26:49Z</cp:lastPrinted>
  <dcterms:created xsi:type="dcterms:W3CDTF">2017-11-13T09:28:55Z</dcterms:created>
  <dcterms:modified xsi:type="dcterms:W3CDTF">2019-11-25T13:58:38Z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